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9" r:id="rId2"/>
    <p:sldId id="297" r:id="rId3"/>
    <p:sldId id="298" r:id="rId4"/>
    <p:sldId id="257" r:id="rId5"/>
    <p:sldId id="303" r:id="rId6"/>
    <p:sldId id="304" r:id="rId7"/>
    <p:sldId id="306" r:id="rId8"/>
    <p:sldId id="261" r:id="rId9"/>
    <p:sldId id="293" r:id="rId10"/>
    <p:sldId id="289" r:id="rId11"/>
    <p:sldId id="290" r:id="rId12"/>
    <p:sldId id="291" r:id="rId13"/>
    <p:sldId id="302" r:id="rId14"/>
    <p:sldId id="309" r:id="rId15"/>
    <p:sldId id="310" r:id="rId16"/>
    <p:sldId id="311" r:id="rId17"/>
    <p:sldId id="312" r:id="rId18"/>
    <p:sldId id="313" r:id="rId19"/>
    <p:sldId id="314" r:id="rId20"/>
    <p:sldId id="308" r:id="rId21"/>
    <p:sldId id="294" r:id="rId22"/>
    <p:sldId id="295" r:id="rId23"/>
    <p:sldId id="296" r:id="rId24"/>
    <p:sldId id="273" r:id="rId25"/>
    <p:sldId id="267" r:id="rId26"/>
    <p:sldId id="29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FFFCC"/>
    <a:srgbClr val="FFFF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925" autoAdjust="0"/>
    <p:restoredTop sz="71303" autoAdjust="0"/>
  </p:normalViewPr>
  <p:slideViewPr>
    <p:cSldViewPr>
      <p:cViewPr>
        <p:scale>
          <a:sx n="75" d="100"/>
          <a:sy n="75" d="100"/>
        </p:scale>
        <p:origin x="-1290" y="-19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99B77E-6B2E-DF42-A7C7-404D5BB119D9}" type="datetimeFigureOut">
              <a:rPr lang="en-US" smtClean="0"/>
              <a:pPr/>
              <a:t>2/24/2017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891C52-F174-9D4B-9133-B8A5E1A519DA}" type="slidenum">
              <a:rPr lang="en-US" smtClean="0"/>
              <a:pPr/>
              <a:t>‹#›</a:t>
            </a:fld>
            <a:endParaRPr lang="en-US"/>
          </a:p>
        </p:txBody>
      </p:sp>
    </p:spTree>
    <p:extLst>
      <p:ext uri="{BB962C8B-B14F-4D97-AF65-F5344CB8AC3E}">
        <p14:creationId xmlns="" xmlns:p14="http://schemas.microsoft.com/office/powerpoint/2010/main" val="38547944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 </a:t>
            </a:r>
            <a:r>
              <a:rPr lang="en-US" dirty="0" err="1" smtClean="0"/>
              <a:t>reuseste</a:t>
            </a:r>
            <a:r>
              <a:rPr lang="en-US" dirty="0" smtClean="0"/>
              <a:t> </a:t>
            </a:r>
            <a:r>
              <a:rPr lang="en-US" dirty="0" err="1" smtClean="0"/>
              <a:t>sa</a:t>
            </a:r>
            <a:r>
              <a:rPr lang="en-US" dirty="0" smtClean="0"/>
              <a:t> </a:t>
            </a:r>
            <a:r>
              <a:rPr lang="en-US" dirty="0" err="1" smtClean="0"/>
              <a:t>faca</a:t>
            </a:r>
            <a:r>
              <a:rPr lang="en-US" dirty="0" smtClean="0"/>
              <a:t> </a:t>
            </a:r>
            <a:r>
              <a:rPr lang="en-US" dirty="0" err="1" smtClean="0"/>
              <a:t>acest</a:t>
            </a:r>
            <a:r>
              <a:rPr lang="en-US" dirty="0" smtClean="0"/>
              <a:t> </a:t>
            </a:r>
            <a:r>
              <a:rPr lang="en-US" dirty="0" err="1" smtClean="0"/>
              <a:t>lucru</a:t>
            </a:r>
            <a:r>
              <a:rPr lang="en-US" dirty="0" smtClean="0"/>
              <a:t> </a:t>
            </a:r>
            <a:r>
              <a:rPr lang="en-US" dirty="0" err="1" smtClean="0"/>
              <a:t>deoarece</a:t>
            </a:r>
            <a:r>
              <a:rPr lang="en-US" dirty="0" smtClean="0"/>
              <a:t> </a:t>
            </a:r>
            <a:r>
              <a:rPr lang="en-US" dirty="0" err="1" smtClean="0"/>
              <a:t>este</a:t>
            </a:r>
            <a:r>
              <a:rPr lang="en-US" dirty="0" smtClean="0"/>
              <a:t> un program </a:t>
            </a:r>
            <a:r>
              <a:rPr lang="en-US" dirty="0" err="1" smtClean="0"/>
              <a:t>voluntar</a:t>
            </a:r>
            <a:r>
              <a:rPr lang="en-US" dirty="0" smtClean="0"/>
              <a:t>, in care </a:t>
            </a:r>
            <a:r>
              <a:rPr lang="en-US" dirty="0" err="1" smtClean="0"/>
              <a:t>tinerii</a:t>
            </a:r>
            <a:r>
              <a:rPr lang="en-US" dirty="0" smtClean="0"/>
              <a:t> intra </a:t>
            </a:r>
            <a:r>
              <a:rPr lang="en-US" dirty="0" err="1" smtClean="0"/>
              <a:t>fiindca</a:t>
            </a:r>
            <a:r>
              <a:rPr lang="en-US" dirty="0" smtClean="0"/>
              <a:t> </a:t>
            </a:r>
            <a:r>
              <a:rPr lang="en-US" dirty="0" err="1" smtClean="0"/>
              <a:t>isi</a:t>
            </a:r>
            <a:r>
              <a:rPr lang="en-US" dirty="0" smtClean="0"/>
              <a:t> </a:t>
            </a:r>
            <a:r>
              <a:rPr lang="en-US" dirty="0" err="1" smtClean="0"/>
              <a:t>doresc</a:t>
            </a:r>
            <a:r>
              <a:rPr lang="en-US" dirty="0" smtClean="0"/>
              <a:t> </a:t>
            </a:r>
            <a:r>
              <a:rPr lang="en-US" dirty="0" err="1" smtClean="0"/>
              <a:t>acest</a:t>
            </a:r>
            <a:r>
              <a:rPr lang="en-US" dirty="0" smtClean="0"/>
              <a:t> </a:t>
            </a:r>
            <a:r>
              <a:rPr lang="en-US" dirty="0" err="1" smtClean="0"/>
              <a:t>lucru</a:t>
            </a:r>
            <a:r>
              <a:rPr lang="en-US" dirty="0" smtClean="0"/>
              <a:t>. Dar </a:t>
            </a:r>
            <a:r>
              <a:rPr lang="en-US" dirty="0" err="1" smtClean="0"/>
              <a:t>mai</a:t>
            </a:r>
            <a:r>
              <a:rPr lang="en-US" dirty="0" smtClean="0"/>
              <a:t> ales </a:t>
            </a:r>
            <a:r>
              <a:rPr lang="en-US" dirty="0" err="1" smtClean="0"/>
              <a:t>este</a:t>
            </a:r>
            <a:r>
              <a:rPr lang="en-US" dirty="0" smtClean="0"/>
              <a:t> un program </a:t>
            </a:r>
            <a:r>
              <a:rPr lang="en-US" dirty="0" err="1" smtClean="0"/>
              <a:t>deschis</a:t>
            </a:r>
            <a:r>
              <a:rPr lang="en-US" dirty="0" smtClean="0"/>
              <a:t> </a:t>
            </a:r>
            <a:r>
              <a:rPr lang="en-US" dirty="0" err="1" smtClean="0"/>
              <a:t>tuturor</a:t>
            </a:r>
            <a:r>
              <a:rPr lang="en-US" dirty="0" smtClean="0"/>
              <a:t> </a:t>
            </a:r>
            <a:r>
              <a:rPr lang="en-US" dirty="0" err="1" smtClean="0"/>
              <a:t>celor</a:t>
            </a:r>
            <a:r>
              <a:rPr lang="en-US" dirty="0" smtClean="0"/>
              <a:t> care </a:t>
            </a:r>
            <a:r>
              <a:rPr lang="en-US" dirty="0" err="1" smtClean="0"/>
              <a:t>doresc</a:t>
            </a:r>
            <a:r>
              <a:rPr lang="en-US" dirty="0" smtClean="0"/>
              <a:t> </a:t>
            </a:r>
            <a:r>
              <a:rPr lang="en-US" dirty="0" err="1" smtClean="0"/>
              <a:t>echilibru</a:t>
            </a:r>
            <a:r>
              <a:rPr lang="en-US" dirty="0" smtClean="0"/>
              <a:t> </a:t>
            </a:r>
            <a:r>
              <a:rPr lang="en-US" dirty="0" err="1" smtClean="0"/>
              <a:t>si</a:t>
            </a:r>
            <a:r>
              <a:rPr lang="en-US" dirty="0" smtClean="0"/>
              <a:t> </a:t>
            </a:r>
            <a:r>
              <a:rPr lang="en-US" dirty="0" err="1" smtClean="0"/>
              <a:t>progres</a:t>
            </a:r>
            <a:r>
              <a:rPr lang="en-US" dirty="0" smtClean="0"/>
              <a:t> in </a:t>
            </a:r>
            <a:r>
              <a:rPr lang="en-US" dirty="0" err="1" smtClean="0"/>
              <a:t>viata</a:t>
            </a:r>
            <a:r>
              <a:rPr lang="en-US" dirty="0" smtClean="0"/>
              <a:t> </a:t>
            </a:r>
            <a:r>
              <a:rPr lang="en-US" dirty="0" err="1" smtClean="0"/>
              <a:t>lor</a:t>
            </a:r>
            <a:r>
              <a:rPr lang="en-US" dirty="0" smtClean="0"/>
              <a:t> </a:t>
            </a:r>
            <a:r>
              <a:rPr lang="en-US" dirty="0" err="1" smtClean="0"/>
              <a:t>personala</a:t>
            </a:r>
            <a:r>
              <a:rPr lang="en-US" dirty="0" smtClean="0"/>
              <a:t> </a:t>
            </a:r>
            <a:r>
              <a:rPr lang="en-US" dirty="0" err="1" smtClean="0"/>
              <a:t>sau</a:t>
            </a:r>
            <a:r>
              <a:rPr lang="en-US" dirty="0" smtClean="0"/>
              <a:t>, de </a:t>
            </a:r>
            <a:r>
              <a:rPr lang="en-US" dirty="0" err="1" smtClean="0"/>
              <a:t>ce</a:t>
            </a:r>
            <a:r>
              <a:rPr lang="en-US" dirty="0" smtClean="0"/>
              <a:t> nu, </a:t>
            </a:r>
            <a:r>
              <a:rPr lang="en-US" dirty="0" err="1" smtClean="0"/>
              <a:t>profgesionala</a:t>
            </a:r>
            <a:r>
              <a:rPr lang="en-US"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4</a:t>
            </a:fld>
            <a:endParaRPr lang="en-US"/>
          </a:p>
        </p:txBody>
      </p:sp>
    </p:spTree>
    <p:extLst>
      <p:ext uri="{BB962C8B-B14F-4D97-AF65-F5344CB8AC3E}">
        <p14:creationId xmlns="" xmlns:p14="http://schemas.microsoft.com/office/powerpoint/2010/main" val="1101526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a:t>
            </a:r>
            <a:r>
              <a:rPr lang="en-US" baseline="0" dirty="0" smtClean="0"/>
              <a:t> o </a:t>
            </a:r>
            <a:r>
              <a:rPr lang="en-US" baseline="0" dirty="0" err="1" smtClean="0"/>
              <a:t>sa</a:t>
            </a:r>
            <a:r>
              <a:rPr lang="en-US" baseline="0" dirty="0" smtClean="0"/>
              <a:t> </a:t>
            </a:r>
            <a:r>
              <a:rPr lang="en-US" baseline="0" dirty="0" err="1" smtClean="0"/>
              <a:t>incepem</a:t>
            </a:r>
            <a:r>
              <a:rPr lang="en-US" baseline="0" dirty="0" smtClean="0"/>
              <a:t> cu o </a:t>
            </a:r>
            <a:r>
              <a:rPr lang="en-US" baseline="0" dirty="0" err="1" smtClean="0"/>
              <a:t>intrebare</a:t>
            </a:r>
            <a:r>
              <a:rPr lang="en-US" baseline="0" dirty="0" smtClean="0"/>
              <a:t>: </a:t>
            </a:r>
            <a:r>
              <a:rPr lang="en-US" baseline="0" dirty="0" err="1" smtClean="0"/>
              <a:t>Ce</a:t>
            </a:r>
            <a:r>
              <a:rPr lang="en-US" baseline="0" dirty="0" smtClean="0"/>
              <a:t> </a:t>
            </a:r>
            <a:r>
              <a:rPr lang="en-US" baseline="0" dirty="0" err="1" smtClean="0"/>
              <a:t>credeti</a:t>
            </a:r>
            <a:r>
              <a:rPr lang="en-US" baseline="0" dirty="0" smtClean="0"/>
              <a:t> ca au in </a:t>
            </a:r>
            <a:r>
              <a:rPr lang="en-US" baseline="0" dirty="0" err="1" smtClean="0"/>
              <a:t>comun</a:t>
            </a:r>
            <a:r>
              <a:rPr lang="en-US" baseline="0" dirty="0" smtClean="0"/>
              <a:t> </a:t>
            </a:r>
            <a:r>
              <a:rPr lang="en-US" baseline="0" dirty="0" err="1" smtClean="0"/>
              <a:t>toti</a:t>
            </a:r>
            <a:r>
              <a:rPr lang="en-US" baseline="0" dirty="0" smtClean="0"/>
              <a:t> </a:t>
            </a:r>
            <a:r>
              <a:rPr lang="en-US" baseline="0" dirty="0" err="1" smtClean="0"/>
              <a:t>acesti</a:t>
            </a:r>
            <a:r>
              <a:rPr lang="en-US" baseline="0" dirty="0" smtClean="0"/>
              <a:t> </a:t>
            </a:r>
            <a:r>
              <a:rPr lang="en-US" baseline="0" dirty="0" err="1" smtClean="0"/>
              <a:t>oameni</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err="1" smtClean="0"/>
              <a:t>Programul</a:t>
            </a:r>
            <a:r>
              <a:rPr lang="en-US" sz="1200" dirty="0" smtClean="0"/>
              <a:t> The Duke of Edinburgh’s International Award</a:t>
            </a:r>
          </a:p>
          <a:p>
            <a:r>
              <a:rPr lang="en-US" sz="1200" dirty="0" err="1" smtClean="0"/>
              <a:t>Ducele</a:t>
            </a:r>
            <a:r>
              <a:rPr lang="en-US" sz="1200" dirty="0" smtClean="0"/>
              <a:t> de Edinburgh </a:t>
            </a:r>
            <a:r>
              <a:rPr lang="en-US" sz="1200" dirty="0" err="1" smtClean="0"/>
              <a:t>este</a:t>
            </a:r>
            <a:r>
              <a:rPr lang="en-US" sz="1200" dirty="0" smtClean="0"/>
              <a:t> </a:t>
            </a:r>
            <a:r>
              <a:rPr lang="en-US" sz="1200" dirty="0" err="1" smtClean="0"/>
              <a:t>creatorul</a:t>
            </a:r>
            <a:r>
              <a:rPr lang="en-US" sz="1200" dirty="0" smtClean="0"/>
              <a:t> </a:t>
            </a:r>
            <a:r>
              <a:rPr lang="en-US" sz="1200" dirty="0" err="1" smtClean="0"/>
              <a:t>programului</a:t>
            </a:r>
            <a:endParaRPr lang="en-US" sz="1200" dirty="0" smtClean="0"/>
          </a:p>
          <a:p>
            <a:r>
              <a:rPr lang="en-US" sz="1200" dirty="0" err="1" smtClean="0"/>
              <a:t>Printul</a:t>
            </a:r>
            <a:r>
              <a:rPr lang="en-US" sz="1200" dirty="0" smtClean="0"/>
              <a:t> Edward </a:t>
            </a:r>
            <a:r>
              <a:rPr lang="en-US" sz="1200" dirty="0" err="1" smtClean="0"/>
              <a:t>este</a:t>
            </a:r>
            <a:r>
              <a:rPr lang="en-US" sz="1200" dirty="0" smtClean="0"/>
              <a:t> </a:t>
            </a:r>
            <a:r>
              <a:rPr lang="en-US" sz="1200" dirty="0" err="1" smtClean="0"/>
              <a:t>cel</a:t>
            </a:r>
            <a:r>
              <a:rPr lang="en-US" sz="1200" dirty="0" smtClean="0"/>
              <a:t> care duce </a:t>
            </a:r>
            <a:r>
              <a:rPr lang="en-US" sz="1200" dirty="0" err="1" smtClean="0"/>
              <a:t>mai</a:t>
            </a:r>
            <a:r>
              <a:rPr lang="en-US" sz="1200" dirty="0" smtClean="0"/>
              <a:t> </a:t>
            </a:r>
            <a:r>
              <a:rPr lang="en-US" sz="1200" dirty="0" err="1" smtClean="0"/>
              <a:t>departe</a:t>
            </a:r>
            <a:r>
              <a:rPr lang="en-US" sz="1200" dirty="0" smtClean="0"/>
              <a:t> </a:t>
            </a:r>
            <a:r>
              <a:rPr lang="en-US" sz="1200" dirty="0" err="1" smtClean="0"/>
              <a:t>misiunea</a:t>
            </a:r>
            <a:r>
              <a:rPr lang="en-US" sz="1200" dirty="0" smtClean="0"/>
              <a:t> </a:t>
            </a:r>
            <a:r>
              <a:rPr lang="en-US" sz="1200" dirty="0" err="1" smtClean="0"/>
              <a:t>tatalui</a:t>
            </a:r>
            <a:r>
              <a:rPr lang="en-US" sz="1200" dirty="0" smtClean="0"/>
              <a:t> </a:t>
            </a:r>
            <a:r>
              <a:rPr lang="en-US" sz="1200" dirty="0" err="1" smtClean="0"/>
              <a:t>sau</a:t>
            </a:r>
            <a:r>
              <a:rPr lang="en-US" sz="1200" dirty="0" smtClean="0"/>
              <a:t> </a:t>
            </a:r>
            <a:r>
              <a:rPr lang="en-US" sz="1200" dirty="0" err="1" smtClean="0"/>
              <a:t>si</a:t>
            </a:r>
            <a:r>
              <a:rPr lang="en-US" sz="1200" dirty="0" smtClean="0"/>
              <a:t> </a:t>
            </a:r>
            <a:r>
              <a:rPr lang="en-US" sz="1200" dirty="0" err="1" smtClean="0"/>
              <a:t>detinator</a:t>
            </a:r>
            <a:r>
              <a:rPr lang="en-US" sz="1200" dirty="0" smtClean="0"/>
              <a:t> de </a:t>
            </a:r>
            <a:r>
              <a:rPr lang="en-US" sz="1200" dirty="0" err="1" smtClean="0"/>
              <a:t>Aur</a:t>
            </a:r>
            <a:r>
              <a:rPr lang="en-US" sz="1200" dirty="0" smtClean="0"/>
              <a:t>. El </a:t>
            </a:r>
            <a:r>
              <a:rPr lang="en-US" sz="1200" dirty="0" err="1" smtClean="0"/>
              <a:t>este</a:t>
            </a:r>
            <a:r>
              <a:rPr lang="en-US" sz="1200" dirty="0" smtClean="0"/>
              <a:t> </a:t>
            </a:r>
            <a:r>
              <a:rPr lang="en-US" sz="1200" dirty="0" err="1" smtClean="0"/>
              <a:t>Presedintele</a:t>
            </a:r>
            <a:r>
              <a:rPr lang="en-US" sz="1200" dirty="0" smtClean="0"/>
              <a:t> </a:t>
            </a:r>
            <a:r>
              <a:rPr lang="en-US" sz="1200" dirty="0" err="1" smtClean="0"/>
              <a:t>Consiliului</a:t>
            </a:r>
            <a:r>
              <a:rPr lang="en-US" sz="1200" dirty="0" smtClean="0"/>
              <a:t> International Award.</a:t>
            </a:r>
          </a:p>
          <a:p>
            <a:r>
              <a:rPr lang="en-US" sz="1200" dirty="0" err="1" smtClean="0"/>
              <a:t>Alteta</a:t>
            </a:r>
            <a:r>
              <a:rPr lang="en-US" sz="1200" dirty="0" smtClean="0"/>
              <a:t> Sa </a:t>
            </a:r>
            <a:r>
              <a:rPr lang="en-US" sz="1200" dirty="0" err="1" smtClean="0"/>
              <a:t>Regala</a:t>
            </a:r>
            <a:r>
              <a:rPr lang="en-US" sz="1200" dirty="0" smtClean="0"/>
              <a:t> Catherine </a:t>
            </a:r>
            <a:r>
              <a:rPr lang="en-US" sz="1200" dirty="0" err="1" smtClean="0"/>
              <a:t>este</a:t>
            </a:r>
            <a:r>
              <a:rPr lang="en-US" sz="1200" dirty="0" smtClean="0"/>
              <a:t> </a:t>
            </a:r>
            <a:r>
              <a:rPr lang="en-US" sz="1200" dirty="0" err="1" smtClean="0"/>
              <a:t>detinatoare</a:t>
            </a:r>
            <a:r>
              <a:rPr lang="en-US" sz="1200" dirty="0" smtClean="0"/>
              <a:t> a </a:t>
            </a:r>
            <a:r>
              <a:rPr lang="en-US" sz="1200" dirty="0" err="1" smtClean="0"/>
              <a:t>nivelului</a:t>
            </a:r>
            <a:r>
              <a:rPr lang="en-US" sz="1200" dirty="0" smtClean="0"/>
              <a:t> de </a:t>
            </a:r>
            <a:r>
              <a:rPr lang="en-US" sz="1200" dirty="0" err="1" smtClean="0"/>
              <a:t>Aur</a:t>
            </a:r>
            <a:endParaRPr lang="en-US" sz="1200" dirty="0" smtClean="0"/>
          </a:p>
          <a:p>
            <a:r>
              <a:rPr lang="en-US" sz="1200" dirty="0" err="1" smtClean="0"/>
              <a:t>Principele</a:t>
            </a:r>
            <a:r>
              <a:rPr lang="en-US" sz="1200" dirty="0" smtClean="0"/>
              <a:t> </a:t>
            </a:r>
            <a:r>
              <a:rPr lang="en-US" sz="1200" dirty="0" err="1" smtClean="0"/>
              <a:t>Nicolae</a:t>
            </a:r>
            <a:r>
              <a:rPr lang="en-US" sz="1200" dirty="0" smtClean="0"/>
              <a:t> </a:t>
            </a:r>
            <a:r>
              <a:rPr lang="en-US" sz="1200" dirty="0" err="1" smtClean="0"/>
              <a:t>este</a:t>
            </a:r>
            <a:r>
              <a:rPr lang="en-US" sz="1200" dirty="0" smtClean="0"/>
              <a:t> </a:t>
            </a:r>
            <a:r>
              <a:rPr lang="en-US" sz="1200" dirty="0" err="1" smtClean="0"/>
              <a:t>Ambasador</a:t>
            </a:r>
            <a:r>
              <a:rPr lang="en-US" sz="1200" dirty="0" smtClean="0"/>
              <a:t> al </a:t>
            </a:r>
            <a:r>
              <a:rPr lang="en-US" sz="1200" dirty="0" err="1" smtClean="0"/>
              <a:t>programului</a:t>
            </a:r>
            <a:r>
              <a:rPr lang="en-US" sz="1200" dirty="0" smtClean="0"/>
              <a:t> in Romania</a:t>
            </a:r>
          </a:p>
          <a:p>
            <a:r>
              <a:rPr lang="en-US" sz="1200" dirty="0" smtClean="0"/>
              <a:t>Nelson Mandela </a:t>
            </a:r>
            <a:r>
              <a:rPr lang="en-US" sz="1200" dirty="0" err="1" smtClean="0"/>
              <a:t>este</a:t>
            </a:r>
            <a:r>
              <a:rPr lang="en-US" sz="1200" dirty="0" smtClean="0"/>
              <a:t> </a:t>
            </a:r>
            <a:r>
              <a:rPr lang="en-US" sz="1200" dirty="0" err="1" smtClean="0"/>
              <a:t>primul</a:t>
            </a:r>
            <a:r>
              <a:rPr lang="en-US" sz="1200" dirty="0" smtClean="0"/>
              <a:t> patron al Award-</a:t>
            </a:r>
            <a:r>
              <a:rPr lang="en-US" sz="1200" dirty="0" err="1" smtClean="0"/>
              <a:t>ului</a:t>
            </a:r>
            <a:r>
              <a:rPr lang="en-US" sz="1200" dirty="0" smtClean="0"/>
              <a:t> in Africa de </a:t>
            </a:r>
            <a:r>
              <a:rPr lang="en-US" sz="1200" dirty="0" err="1" smtClean="0"/>
              <a:t>Sud</a:t>
            </a:r>
            <a:endParaRPr lang="en-US" sz="1200" dirty="0" smtClean="0"/>
          </a:p>
          <a:p>
            <a:r>
              <a:rPr lang="en-US" sz="1200" dirty="0" smtClean="0"/>
              <a:t>Cu </a:t>
            </a:r>
            <a:r>
              <a:rPr lang="en-US" sz="1200" dirty="0" err="1" smtClean="0"/>
              <a:t>Ministerul</a:t>
            </a:r>
            <a:r>
              <a:rPr lang="en-US" sz="1200" dirty="0" smtClean="0"/>
              <a:t> </a:t>
            </a:r>
            <a:r>
              <a:rPr lang="en-US" sz="1200" dirty="0" err="1" smtClean="0"/>
              <a:t>Educatiei</a:t>
            </a:r>
            <a:r>
              <a:rPr lang="en-US" sz="1200" dirty="0" smtClean="0"/>
              <a:t> s-a </a:t>
            </a:r>
            <a:r>
              <a:rPr lang="en-US" sz="1200" dirty="0" err="1" smtClean="0"/>
              <a:t>semnat</a:t>
            </a:r>
            <a:r>
              <a:rPr lang="en-US" sz="1200" dirty="0" smtClean="0"/>
              <a:t> un contract de </a:t>
            </a:r>
            <a:r>
              <a:rPr lang="en-US" sz="1200" dirty="0" err="1" smtClean="0"/>
              <a:t>parteneriat</a:t>
            </a:r>
            <a:r>
              <a:rPr lang="en-US" sz="1200" dirty="0" smtClean="0"/>
              <a:t> in 2013</a:t>
            </a:r>
          </a:p>
          <a:p>
            <a:r>
              <a:rPr lang="en-US" sz="1200" dirty="0" smtClean="0"/>
              <a:t>Andrei </a:t>
            </a:r>
            <a:r>
              <a:rPr lang="en-US" sz="1200" dirty="0" err="1" smtClean="0"/>
              <a:t>Todoran</a:t>
            </a:r>
            <a:r>
              <a:rPr lang="en-US" sz="1200" dirty="0" smtClean="0"/>
              <a:t> </a:t>
            </a:r>
            <a:r>
              <a:rPr lang="en-US" sz="1200" dirty="0" err="1" smtClean="0"/>
              <a:t>este</a:t>
            </a:r>
            <a:r>
              <a:rPr lang="en-US" sz="1200" dirty="0" smtClean="0"/>
              <a:t> </a:t>
            </a:r>
            <a:r>
              <a:rPr lang="en-US" sz="1200" dirty="0" err="1" smtClean="0"/>
              <a:t>detinator</a:t>
            </a:r>
            <a:r>
              <a:rPr lang="en-US" sz="1200" dirty="0" smtClean="0"/>
              <a:t> de </a:t>
            </a:r>
            <a:r>
              <a:rPr lang="en-US" sz="1200" dirty="0" err="1" smtClean="0"/>
              <a:t>Bronz</a:t>
            </a:r>
            <a:r>
              <a:rPr lang="en-US" sz="1200" dirty="0" smtClean="0"/>
              <a:t> </a:t>
            </a:r>
            <a:r>
              <a:rPr lang="en-US" sz="1200" dirty="0" err="1" smtClean="0"/>
              <a:t>Argint</a:t>
            </a:r>
            <a:r>
              <a:rPr lang="en-US" sz="1200" dirty="0" smtClean="0"/>
              <a:t> </a:t>
            </a:r>
            <a:r>
              <a:rPr lang="en-US" sz="1200" dirty="0" err="1" smtClean="0"/>
              <a:t>si</a:t>
            </a:r>
            <a:r>
              <a:rPr lang="en-US" sz="1200" dirty="0" smtClean="0"/>
              <a:t> </a:t>
            </a:r>
            <a:r>
              <a:rPr lang="en-US" sz="1200" dirty="0" err="1" smtClean="0"/>
              <a:t>Aur</a:t>
            </a:r>
            <a:r>
              <a:rPr lang="en-US" sz="1200" dirty="0" smtClean="0"/>
              <a:t>, participant Award in Romania</a:t>
            </a:r>
          </a:p>
        </p:txBody>
      </p:sp>
      <p:sp>
        <p:nvSpPr>
          <p:cNvPr id="4" name="Slide Number Placeholder 3"/>
          <p:cNvSpPr>
            <a:spLocks noGrp="1"/>
          </p:cNvSpPr>
          <p:nvPr>
            <p:ph type="sldNum" sz="quarter" idx="10"/>
          </p:nvPr>
        </p:nvSpPr>
        <p:spPr/>
        <p:txBody>
          <a:bodyPr/>
          <a:lstStyle/>
          <a:p>
            <a:fld id="{4B891C52-F174-9D4B-9133-B8A5E1A519DA}"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a:t>
            </a:r>
            <a:r>
              <a:rPr lang="en-US" dirty="0" err="1" smtClean="0"/>
              <a:t>alungul</a:t>
            </a:r>
            <a:r>
              <a:rPr lang="en-US" dirty="0" smtClean="0"/>
              <a:t> </a:t>
            </a:r>
            <a:r>
              <a:rPr lang="en-US" dirty="0" err="1" smtClean="0"/>
              <a:t>acestui</a:t>
            </a:r>
            <a:r>
              <a:rPr lang="en-US" dirty="0" smtClean="0"/>
              <a:t> curs </a:t>
            </a:r>
            <a:r>
              <a:rPr lang="en-US" dirty="0" err="1" smtClean="0"/>
              <a:t>vom</a:t>
            </a:r>
            <a:r>
              <a:rPr lang="en-US" dirty="0" smtClean="0"/>
              <a:t> </a:t>
            </a:r>
            <a:r>
              <a:rPr lang="en-US" dirty="0" err="1" smtClean="0"/>
              <a:t>vorbi</a:t>
            </a:r>
            <a:r>
              <a:rPr lang="en-US" dirty="0" smtClean="0"/>
              <a:t> </a:t>
            </a:r>
            <a:r>
              <a:rPr lang="en-US" dirty="0" err="1" smtClean="0"/>
              <a:t>despre</a:t>
            </a:r>
            <a:r>
              <a:rPr lang="en-US" dirty="0" smtClean="0"/>
              <a:t> </a:t>
            </a:r>
            <a:r>
              <a:rPr lang="en-US" dirty="0" err="1" smtClean="0"/>
              <a:t>diferite</a:t>
            </a:r>
            <a:r>
              <a:rPr lang="en-US" baseline="0" dirty="0" smtClean="0"/>
              <a:t> </a:t>
            </a:r>
            <a:r>
              <a:rPr lang="en-US" baseline="0" dirty="0" err="1" smtClean="0"/>
              <a:t>roluri</a:t>
            </a:r>
            <a:r>
              <a:rPr lang="en-US" baseline="0" dirty="0" smtClean="0"/>
              <a:t> in program. </a:t>
            </a:r>
          </a:p>
          <a:p>
            <a:r>
              <a:rPr lang="en-US" baseline="0" dirty="0" err="1" smtClean="0"/>
              <a:t>Liderul</a:t>
            </a:r>
            <a:r>
              <a:rPr lang="en-US" baseline="0" dirty="0" smtClean="0"/>
              <a:t> Award </a:t>
            </a:r>
            <a:r>
              <a:rPr lang="en-US" baseline="0" dirty="0" err="1" smtClean="0"/>
              <a:t>este</a:t>
            </a:r>
            <a:r>
              <a:rPr lang="en-US" baseline="0" dirty="0" smtClean="0"/>
              <a:t> </a:t>
            </a:r>
            <a:r>
              <a:rPr lang="en-US" baseline="0" dirty="0" err="1" smtClean="0"/>
              <a:t>acea</a:t>
            </a:r>
            <a:r>
              <a:rPr lang="en-US" baseline="0" dirty="0" smtClean="0"/>
              <a:t> </a:t>
            </a:r>
            <a:r>
              <a:rPr lang="en-US" baseline="0" dirty="0" err="1" smtClean="0"/>
              <a:t>persoana</a:t>
            </a:r>
            <a:r>
              <a:rPr lang="en-US" baseline="0" dirty="0" smtClean="0"/>
              <a:t> </a:t>
            </a:r>
            <a:r>
              <a:rPr lang="en-US" baseline="0" dirty="0" err="1" smtClean="0"/>
              <a:t>adulta</a:t>
            </a:r>
            <a:r>
              <a:rPr lang="en-US" baseline="0" dirty="0" smtClean="0"/>
              <a:t> care </a:t>
            </a:r>
            <a:r>
              <a:rPr lang="en-US" baseline="0" dirty="0" err="1" smtClean="0"/>
              <a:t>va</a:t>
            </a:r>
            <a:r>
              <a:rPr lang="en-US" baseline="0" dirty="0" smtClean="0"/>
              <a:t> </a:t>
            </a:r>
            <a:r>
              <a:rPr lang="en-US" baseline="0" dirty="0" err="1" smtClean="0"/>
              <a:t>ajuta</a:t>
            </a:r>
            <a:r>
              <a:rPr lang="en-US" baseline="0" dirty="0" smtClean="0"/>
              <a:t> </a:t>
            </a:r>
            <a:r>
              <a:rPr lang="en-US" baseline="0" dirty="0" err="1" smtClean="0"/>
              <a:t>tanarul</a:t>
            </a:r>
            <a:r>
              <a:rPr lang="en-US" baseline="0" dirty="0" smtClean="0"/>
              <a:t> </a:t>
            </a:r>
            <a:r>
              <a:rPr lang="en-US" baseline="0" dirty="0" err="1" smtClean="0"/>
              <a:t>sa</a:t>
            </a:r>
            <a:r>
              <a:rPr lang="en-US" baseline="0" dirty="0" smtClean="0"/>
              <a:t> </a:t>
            </a:r>
            <a:r>
              <a:rPr lang="en-US" baseline="0" dirty="0" err="1" smtClean="0"/>
              <a:t>isi</a:t>
            </a:r>
            <a:r>
              <a:rPr lang="en-US" baseline="0" dirty="0" smtClean="0"/>
              <a:t> </a:t>
            </a:r>
            <a:r>
              <a:rPr lang="en-US" baseline="0" dirty="0" err="1" smtClean="0"/>
              <a:t>fixeze</a:t>
            </a:r>
            <a:r>
              <a:rPr lang="en-US" baseline="0" dirty="0" smtClean="0"/>
              <a:t> </a:t>
            </a:r>
            <a:r>
              <a:rPr lang="en-US" baseline="0" dirty="0" err="1" smtClean="0"/>
              <a:t>obiective</a:t>
            </a:r>
            <a:r>
              <a:rPr lang="en-US" baseline="0" dirty="0" smtClean="0"/>
              <a:t> </a:t>
            </a:r>
            <a:r>
              <a:rPr lang="en-US" baseline="0" dirty="0" err="1" smtClean="0"/>
              <a:t>si</a:t>
            </a:r>
            <a:r>
              <a:rPr lang="en-US" baseline="0" dirty="0" smtClean="0"/>
              <a:t> </a:t>
            </a:r>
            <a:r>
              <a:rPr lang="en-US" baseline="0" dirty="0" err="1" smtClean="0"/>
              <a:t>sa</a:t>
            </a:r>
            <a:r>
              <a:rPr lang="en-US" baseline="0" dirty="0" smtClean="0"/>
              <a:t> </a:t>
            </a:r>
            <a:r>
              <a:rPr lang="en-US" baseline="0" dirty="0" err="1" smtClean="0"/>
              <a:t>si</a:t>
            </a:r>
            <a:r>
              <a:rPr lang="en-US" baseline="0" dirty="0" smtClean="0"/>
              <a:t> le </a:t>
            </a:r>
            <a:r>
              <a:rPr lang="en-US" baseline="0" dirty="0" err="1" smtClean="0"/>
              <a:t>atinga</a:t>
            </a:r>
            <a:r>
              <a:rPr lang="en-US" baseline="0" dirty="0" smtClean="0"/>
              <a:t> </a:t>
            </a:r>
            <a:r>
              <a:rPr lang="en-US" baseline="0" dirty="0" err="1" smtClean="0"/>
              <a:t>pe</a:t>
            </a:r>
            <a:r>
              <a:rPr lang="en-US" baseline="0" dirty="0" smtClean="0"/>
              <a:t> </a:t>
            </a:r>
            <a:r>
              <a:rPr lang="en-US" baseline="0" dirty="0" err="1" smtClean="0"/>
              <a:t>parcursul</a:t>
            </a:r>
            <a:r>
              <a:rPr lang="en-US" baseline="0" dirty="0" smtClean="0"/>
              <a:t> </a:t>
            </a:r>
            <a:r>
              <a:rPr lang="en-US" baseline="0" dirty="0" err="1" smtClean="0"/>
              <a:t>nivelelor</a:t>
            </a:r>
            <a:r>
              <a:rPr lang="en-US" baseline="0" dirty="0" smtClean="0"/>
              <a:t> </a:t>
            </a:r>
            <a:r>
              <a:rPr lang="en-US" baseline="0" dirty="0" err="1" smtClean="0"/>
              <a:t>si</a:t>
            </a:r>
            <a:r>
              <a:rPr lang="en-US" baseline="0" dirty="0" smtClean="0"/>
              <a:t> </a:t>
            </a:r>
            <a:r>
              <a:rPr lang="en-US" baseline="0" dirty="0" err="1" smtClean="0"/>
              <a:t>sectiunilor</a:t>
            </a:r>
            <a:r>
              <a:rPr lang="en-US" baseline="0" dirty="0" smtClean="0"/>
              <a:t> </a:t>
            </a:r>
            <a:r>
              <a:rPr lang="en-US" baseline="0" dirty="0" err="1" smtClean="0"/>
              <a:t>programului</a:t>
            </a:r>
            <a:r>
              <a:rPr lang="en-US" baseline="0" dirty="0" smtClean="0"/>
              <a:t>.</a:t>
            </a:r>
          </a:p>
          <a:p>
            <a:r>
              <a:rPr lang="en-US" baseline="0" dirty="0" err="1" smtClean="0"/>
              <a:t>Instructorul</a:t>
            </a:r>
            <a:r>
              <a:rPr lang="en-US" baseline="0" dirty="0" smtClean="0"/>
              <a:t> </a:t>
            </a:r>
            <a:r>
              <a:rPr lang="en-US" baseline="0" dirty="0" err="1" smtClean="0"/>
              <a:t>este</a:t>
            </a:r>
            <a:r>
              <a:rPr lang="en-US" baseline="0" dirty="0" smtClean="0"/>
              <a:t> </a:t>
            </a:r>
            <a:r>
              <a:rPr lang="en-US" baseline="0" dirty="0" err="1" smtClean="0"/>
              <a:t>acea</a:t>
            </a:r>
            <a:r>
              <a:rPr lang="en-US" baseline="0" dirty="0" smtClean="0"/>
              <a:t> </a:t>
            </a:r>
            <a:r>
              <a:rPr lang="en-US" baseline="0" dirty="0" err="1" smtClean="0"/>
              <a:t>persoana</a:t>
            </a:r>
            <a:r>
              <a:rPr lang="en-US" baseline="0" dirty="0" smtClean="0"/>
              <a:t> care </a:t>
            </a:r>
            <a:r>
              <a:rPr lang="en-US" baseline="0" dirty="0" err="1" smtClean="0"/>
              <a:t>va</a:t>
            </a:r>
            <a:r>
              <a:rPr lang="en-US" baseline="0" dirty="0" smtClean="0"/>
              <a:t> </a:t>
            </a:r>
            <a:r>
              <a:rPr lang="en-US" baseline="0" dirty="0" err="1" smtClean="0"/>
              <a:t>ajuta</a:t>
            </a:r>
            <a:r>
              <a:rPr lang="en-US" baseline="0" dirty="0" smtClean="0"/>
              <a:t> </a:t>
            </a:r>
            <a:r>
              <a:rPr lang="en-US" baseline="0" dirty="0" err="1" smtClean="0"/>
              <a:t>tanarul</a:t>
            </a:r>
            <a:r>
              <a:rPr lang="en-US" baseline="0" dirty="0" smtClean="0"/>
              <a:t> </a:t>
            </a:r>
            <a:r>
              <a:rPr lang="en-US" baseline="0" dirty="0" err="1" smtClean="0"/>
              <a:t>sa</a:t>
            </a:r>
            <a:r>
              <a:rPr lang="en-US" baseline="0" dirty="0" smtClean="0"/>
              <a:t> </a:t>
            </a:r>
            <a:r>
              <a:rPr lang="en-US" baseline="0" dirty="0" err="1" smtClean="0"/>
              <a:t>isi</a:t>
            </a:r>
            <a:r>
              <a:rPr lang="en-US" baseline="0" dirty="0" smtClean="0"/>
              <a:t> </a:t>
            </a:r>
            <a:r>
              <a:rPr lang="en-US" baseline="0" dirty="0" err="1" smtClean="0"/>
              <a:t>dobandeasca</a:t>
            </a:r>
            <a:r>
              <a:rPr lang="en-US" baseline="0" dirty="0" smtClean="0"/>
              <a:t> </a:t>
            </a:r>
            <a:r>
              <a:rPr lang="en-US" baseline="0" dirty="0" err="1" smtClean="0"/>
              <a:t>anumite</a:t>
            </a:r>
            <a:r>
              <a:rPr lang="en-US" baseline="0" dirty="0" smtClean="0"/>
              <a:t> </a:t>
            </a:r>
            <a:r>
              <a:rPr lang="en-US" baseline="0" dirty="0" err="1" smtClean="0"/>
              <a:t>abilitati</a:t>
            </a:r>
            <a:r>
              <a:rPr lang="en-US" baseline="0" dirty="0" smtClean="0"/>
              <a:t>. De </a:t>
            </a:r>
            <a:r>
              <a:rPr lang="en-US" baseline="0" dirty="0" err="1" smtClean="0"/>
              <a:t>exemplu</a:t>
            </a:r>
            <a:r>
              <a:rPr lang="en-US" baseline="0" dirty="0" smtClean="0"/>
              <a:t>, un instructor de </a:t>
            </a:r>
            <a:r>
              <a:rPr lang="en-US" baseline="0" dirty="0" err="1" smtClean="0"/>
              <a:t>ghitara</a:t>
            </a:r>
            <a:r>
              <a:rPr lang="en-US" baseline="0" dirty="0" smtClean="0"/>
              <a:t> </a:t>
            </a:r>
            <a:r>
              <a:rPr lang="en-US" baseline="0" dirty="0" err="1" smtClean="0"/>
              <a:t>este</a:t>
            </a:r>
            <a:r>
              <a:rPr lang="en-US" baseline="0" dirty="0" smtClean="0"/>
              <a:t> </a:t>
            </a:r>
            <a:r>
              <a:rPr lang="en-US" baseline="0" dirty="0" err="1" smtClean="0"/>
              <a:t>persoana</a:t>
            </a:r>
            <a:r>
              <a:rPr lang="en-US" baseline="0" dirty="0" smtClean="0"/>
              <a:t> care </a:t>
            </a:r>
            <a:r>
              <a:rPr lang="en-US" baseline="0" dirty="0" err="1" smtClean="0"/>
              <a:t>il</a:t>
            </a:r>
            <a:r>
              <a:rPr lang="en-US" baseline="0" dirty="0" smtClean="0"/>
              <a:t> </a:t>
            </a:r>
            <a:r>
              <a:rPr lang="en-US" baseline="0" dirty="0" err="1" smtClean="0"/>
              <a:t>va</a:t>
            </a:r>
            <a:r>
              <a:rPr lang="en-US" baseline="0" dirty="0" smtClean="0"/>
              <a:t> </a:t>
            </a:r>
            <a:r>
              <a:rPr lang="en-US" baseline="0" dirty="0" err="1" smtClean="0"/>
              <a:t>invata</a:t>
            </a:r>
            <a:r>
              <a:rPr lang="en-US" baseline="0" dirty="0" smtClean="0"/>
              <a:t> </a:t>
            </a:r>
            <a:r>
              <a:rPr lang="en-US" baseline="0" dirty="0" err="1" smtClean="0"/>
              <a:t>pe</a:t>
            </a:r>
            <a:r>
              <a:rPr lang="en-US" baseline="0" dirty="0" smtClean="0"/>
              <a:t> </a:t>
            </a:r>
            <a:r>
              <a:rPr lang="en-US" baseline="0" dirty="0" err="1" smtClean="0"/>
              <a:t>tanar</a:t>
            </a:r>
            <a:r>
              <a:rPr lang="en-US" baseline="0" dirty="0" smtClean="0"/>
              <a:t> </a:t>
            </a:r>
            <a:r>
              <a:rPr lang="en-US" baseline="0" dirty="0" err="1" smtClean="0"/>
              <a:t>sa</a:t>
            </a:r>
            <a:r>
              <a:rPr lang="en-US" baseline="0" dirty="0" smtClean="0"/>
              <a:t> </a:t>
            </a:r>
            <a:r>
              <a:rPr lang="en-US" baseline="0" dirty="0" err="1" smtClean="0"/>
              <a:t>invete</a:t>
            </a:r>
            <a:r>
              <a:rPr lang="en-US" baseline="0" dirty="0" smtClean="0"/>
              <a:t> </a:t>
            </a:r>
            <a:r>
              <a:rPr lang="en-US" baseline="0" dirty="0" err="1" smtClean="0"/>
              <a:t>sa</a:t>
            </a:r>
            <a:r>
              <a:rPr lang="en-US" baseline="0" dirty="0" smtClean="0"/>
              <a:t> </a:t>
            </a:r>
            <a:r>
              <a:rPr lang="en-US" baseline="0" dirty="0" err="1" smtClean="0"/>
              <a:t>cante</a:t>
            </a:r>
            <a:r>
              <a:rPr lang="en-US" baseline="0" dirty="0" smtClean="0"/>
              <a:t> la </a:t>
            </a:r>
            <a:r>
              <a:rPr lang="en-US" baseline="0" dirty="0" err="1" smtClean="0"/>
              <a:t>acest</a:t>
            </a:r>
            <a:r>
              <a:rPr lang="en-US" baseline="0" dirty="0" smtClean="0"/>
              <a:t> instrument.</a:t>
            </a:r>
          </a:p>
          <a:p>
            <a:r>
              <a:rPr lang="en-US" baseline="0" dirty="0" err="1" smtClean="0"/>
              <a:t>Supraveghetorul</a:t>
            </a:r>
            <a:r>
              <a:rPr lang="en-US" baseline="0" dirty="0" smtClean="0"/>
              <a:t> </a:t>
            </a:r>
            <a:r>
              <a:rPr lang="en-US" baseline="0" dirty="0" err="1" smtClean="0"/>
              <a:t>si</a:t>
            </a:r>
            <a:r>
              <a:rPr lang="en-US" baseline="0" dirty="0" smtClean="0"/>
              <a:t> </a:t>
            </a:r>
            <a:r>
              <a:rPr lang="en-US" baseline="0" dirty="0" err="1" smtClean="0"/>
              <a:t>evaluatorul</a:t>
            </a:r>
            <a:r>
              <a:rPr lang="en-US" baseline="0" dirty="0" smtClean="0"/>
              <a:t> </a:t>
            </a:r>
            <a:r>
              <a:rPr lang="en-US" baseline="0" dirty="0" err="1" smtClean="0"/>
              <a:t>apar</a:t>
            </a:r>
            <a:r>
              <a:rPr lang="en-US" baseline="0" dirty="0" smtClean="0"/>
              <a:t> </a:t>
            </a:r>
            <a:r>
              <a:rPr lang="en-US" baseline="0" dirty="0" err="1" smtClean="0"/>
              <a:t>numai</a:t>
            </a:r>
            <a:r>
              <a:rPr lang="en-US" baseline="0" dirty="0" smtClean="0"/>
              <a:t> in </a:t>
            </a:r>
            <a:r>
              <a:rPr lang="en-US" baseline="0" dirty="0" err="1" smtClean="0"/>
              <a:t>cadrul</a:t>
            </a:r>
            <a:r>
              <a:rPr lang="en-US" baseline="0" dirty="0" smtClean="0"/>
              <a:t> </a:t>
            </a:r>
            <a:r>
              <a:rPr lang="en-US" baseline="0" dirty="0" err="1" smtClean="0"/>
              <a:t>sectiunii</a:t>
            </a:r>
            <a:r>
              <a:rPr lang="en-US" baseline="0" dirty="0" smtClean="0"/>
              <a:t> de </a:t>
            </a:r>
            <a:r>
              <a:rPr lang="en-US" baseline="0" dirty="0" err="1" smtClean="0"/>
              <a:t>Aventura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a:ln/>
        </p:spPr>
      </p:sp>
      <p:sp>
        <p:nvSpPr>
          <p:cNvPr id="1126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dirty="0" err="1" smtClean="0">
                <a:ea typeface="ＭＳ Ｐゴシック" charset="0"/>
                <a:cs typeface="ＭＳ Ｐゴシック" charset="0"/>
              </a:rPr>
              <a:t>Asa</a:t>
            </a:r>
            <a:r>
              <a:rPr lang="en-US" dirty="0" smtClean="0">
                <a:ea typeface="ＭＳ Ｐゴシック" charset="0"/>
                <a:cs typeface="ＭＳ Ｐゴシック" charset="0"/>
              </a:rPr>
              <a:t> cum se </a:t>
            </a:r>
            <a:r>
              <a:rPr lang="en-US" dirty="0" err="1" smtClean="0">
                <a:ea typeface="ＭＳ Ｐゴシック" charset="0"/>
                <a:cs typeface="ＭＳ Ｐゴシック" charset="0"/>
              </a:rPr>
              <a:t>poate</a:t>
            </a:r>
            <a:r>
              <a:rPr lang="en-US" dirty="0" smtClean="0">
                <a:ea typeface="ＭＳ Ｐゴシック" charset="0"/>
                <a:cs typeface="ＭＳ Ｐゴシック" charset="0"/>
              </a:rPr>
              <a:t> </a:t>
            </a:r>
            <a:r>
              <a:rPr lang="en-US" dirty="0" err="1" smtClean="0">
                <a:ea typeface="ＭＳ Ｐゴシック" charset="0"/>
                <a:cs typeface="ＭＳ Ｐゴシック" charset="0"/>
              </a:rPr>
              <a:t>observa</a:t>
            </a:r>
            <a:r>
              <a:rPr lang="en-US" dirty="0" smtClean="0">
                <a:ea typeface="ＭＳ Ｐゴシック" charset="0"/>
                <a:cs typeface="ＭＳ Ｐゴシック" charset="0"/>
              </a:rPr>
              <a:t>, </a:t>
            </a:r>
            <a:r>
              <a:rPr lang="en-US" dirty="0" err="1" smtClean="0">
                <a:ea typeface="ＭＳ Ｐゴシック" charset="0"/>
                <a:cs typeface="ＭＳ Ｐゴシック" charset="0"/>
              </a:rPr>
              <a:t>perioada</a:t>
            </a:r>
            <a:r>
              <a:rPr lang="en-US" baseline="0" dirty="0" smtClean="0">
                <a:ea typeface="ＭＳ Ｐゴシック" charset="0"/>
                <a:cs typeface="ＭＳ Ｐゴシック" charset="0"/>
              </a:rPr>
              <a:t> minima </a:t>
            </a:r>
            <a:r>
              <a:rPr lang="en-US" baseline="0" dirty="0" err="1" smtClean="0">
                <a:ea typeface="ＭＳ Ｐゴシック" charset="0"/>
                <a:cs typeface="ＭＳ Ｐゴシック" charset="0"/>
              </a:rPr>
              <a:t>pe</a:t>
            </a:r>
            <a:r>
              <a:rPr lang="en-US" baseline="0" dirty="0" smtClean="0">
                <a:ea typeface="ＭＳ Ｐゴシック" charset="0"/>
                <a:cs typeface="ＭＳ Ｐゴシック" charset="0"/>
              </a:rPr>
              <a:t> care un </a:t>
            </a:r>
            <a:r>
              <a:rPr lang="en-US" baseline="0" dirty="0" err="1" smtClean="0">
                <a:ea typeface="ＭＳ Ｐゴシック" charset="0"/>
                <a:cs typeface="ＭＳ Ｐゴシック" charset="0"/>
              </a:rPr>
              <a:t>tanar</a:t>
            </a:r>
            <a:r>
              <a:rPr lang="en-US" baseline="0" dirty="0" smtClean="0">
                <a:ea typeface="ＭＳ Ｐゴシック" charset="0"/>
                <a:cs typeface="ＭＳ Ｐゴシック" charset="0"/>
              </a:rPr>
              <a:t> o </a:t>
            </a:r>
            <a:r>
              <a:rPr lang="en-US" baseline="0" dirty="0" err="1" smtClean="0">
                <a:ea typeface="ＭＳ Ｐゴシック" charset="0"/>
                <a:cs typeface="ＭＳ Ｐゴシック" charset="0"/>
              </a:rPr>
              <a:t>va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petrece</a:t>
            </a:r>
            <a:r>
              <a:rPr lang="en-US" baseline="0" dirty="0" smtClean="0">
                <a:ea typeface="ＭＳ Ｐゴシック" charset="0"/>
                <a:cs typeface="ＭＳ Ｐゴシック" charset="0"/>
              </a:rPr>
              <a:t> in Award la </a:t>
            </a:r>
            <a:r>
              <a:rPr lang="en-US" baseline="0" dirty="0" err="1" smtClean="0">
                <a:ea typeface="ＭＳ Ｐゴシック" charset="0"/>
                <a:cs typeface="ＭＳ Ｐゴシック" charset="0"/>
              </a:rPr>
              <a:t>nivelul</a:t>
            </a:r>
            <a:r>
              <a:rPr lang="en-US" baseline="0" dirty="0" smtClean="0">
                <a:ea typeface="ＭＳ Ｐゴシック" charset="0"/>
                <a:cs typeface="ＭＳ Ｐゴシック" charset="0"/>
              </a:rPr>
              <a:t> de </a:t>
            </a:r>
            <a:r>
              <a:rPr lang="en-US" baseline="0" dirty="0" err="1" smtClean="0">
                <a:ea typeface="ＭＳ Ｐゴシック" charset="0"/>
                <a:cs typeface="ＭＳ Ｐゴシック" charset="0"/>
              </a:rPr>
              <a:t>bronz</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este</a:t>
            </a:r>
            <a:r>
              <a:rPr lang="en-US" baseline="0" dirty="0" smtClean="0">
                <a:ea typeface="ＭＳ Ｐゴシック" charset="0"/>
                <a:cs typeface="ＭＳ Ｐゴシック" charset="0"/>
              </a:rPr>
              <a:t> de 3 </a:t>
            </a:r>
            <a:r>
              <a:rPr lang="en-US" baseline="0" dirty="0" err="1" smtClean="0">
                <a:ea typeface="ＭＳ Ｐゴシック" charset="0"/>
                <a:cs typeface="ＭＳ Ｐゴシック" charset="0"/>
              </a:rPr>
              <a:t>luni</a:t>
            </a:r>
            <a:r>
              <a:rPr lang="en-US" baseline="0" dirty="0" smtClean="0">
                <a:ea typeface="ＭＳ Ｐゴシック" charset="0"/>
                <a:cs typeface="ＭＳ Ｐゴシック" charset="0"/>
              </a:rPr>
              <a:t>. Cu </a:t>
            </a:r>
            <a:r>
              <a:rPr lang="en-US" baseline="0" dirty="0" err="1" smtClean="0">
                <a:ea typeface="ＭＳ Ｐゴシック" charset="0"/>
                <a:cs typeface="ＭＳ Ｐゴシック" charset="0"/>
              </a:rPr>
              <a:t>toate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acestea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pentru</a:t>
            </a:r>
            <a:r>
              <a:rPr lang="en-US" baseline="0" dirty="0" smtClean="0">
                <a:ea typeface="ＭＳ Ｐゴシック" charset="0"/>
                <a:cs typeface="ＭＳ Ｐゴシック" charset="0"/>
              </a:rPr>
              <a:t> a </a:t>
            </a:r>
            <a:r>
              <a:rPr lang="en-US" baseline="0" dirty="0" err="1" smtClean="0">
                <a:ea typeface="ＭＳ Ｐゴシック" charset="0"/>
                <a:cs typeface="ＭＳ Ｐゴシック" charset="0"/>
              </a:rPr>
              <a:t>demonstra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perseverenta</a:t>
            </a:r>
            <a:r>
              <a:rPr lang="en-US" baseline="0" dirty="0" smtClean="0">
                <a:ea typeface="ＭＳ Ｐゴシック" charset="0"/>
                <a:cs typeface="ＭＳ Ｐゴシック" charset="0"/>
              </a:rPr>
              <a:t>, el </a:t>
            </a:r>
            <a:r>
              <a:rPr lang="en-US" baseline="0" dirty="0" err="1" smtClean="0">
                <a:ea typeface="ＭＳ Ｐゴシック" charset="0"/>
                <a:cs typeface="ＭＳ Ｐゴシック" charset="0"/>
              </a:rPr>
              <a:t>va</a:t>
            </a:r>
            <a:r>
              <a:rPr lang="en-US" baseline="0" dirty="0" smtClean="0">
                <a:ea typeface="ＭＳ Ｐゴシック" charset="0"/>
                <a:cs typeface="ＭＳ Ｐゴシック" charset="0"/>
              </a:rPr>
              <a:t> face </a:t>
            </a:r>
            <a:r>
              <a:rPr lang="en-US" baseline="0" dirty="0" err="1" smtClean="0">
                <a:ea typeface="ＭＳ Ｐゴシック" charset="0"/>
                <a:cs typeface="ＭＳ Ｐゴシック" charset="0"/>
              </a:rPr>
              <a:t>una</a:t>
            </a:r>
            <a:r>
              <a:rPr lang="en-US" baseline="0" dirty="0" smtClean="0">
                <a:ea typeface="ＭＳ Ｐゴシック" charset="0"/>
                <a:cs typeface="ＭＳ Ｐゴシック" charset="0"/>
              </a:rPr>
              <a:t> din </a:t>
            </a:r>
            <a:r>
              <a:rPr lang="en-US" baseline="0" dirty="0" err="1" smtClean="0">
                <a:ea typeface="ＭＳ Ｐゴシック" charset="0"/>
                <a:cs typeface="ＭＳ Ｐゴシック" charset="0"/>
              </a:rPr>
              <a:t>sectiuni</a:t>
            </a:r>
            <a:r>
              <a:rPr lang="en-US" baseline="0" dirty="0" smtClean="0">
                <a:ea typeface="ＭＳ Ｐゴシック" charset="0"/>
                <a:cs typeface="ＭＳ Ｐゴシック" charset="0"/>
              </a:rPr>
              <a:t> 6 </a:t>
            </a:r>
            <a:r>
              <a:rPr lang="en-US" baseline="0" dirty="0" err="1" smtClean="0">
                <a:ea typeface="ＭＳ Ｐゴシック" charset="0"/>
                <a:cs typeface="ＭＳ Ｐゴシック" charset="0"/>
              </a:rPr>
              <a:t>luni</a:t>
            </a:r>
            <a:r>
              <a:rPr lang="en-US" baseline="0" dirty="0" smtClean="0">
                <a:ea typeface="ＭＳ Ｐゴシック" charset="0"/>
                <a:cs typeface="ＭＳ Ｐゴシック" charset="0"/>
              </a:rPr>
              <a:t> de </a:t>
            </a:r>
            <a:r>
              <a:rPr lang="en-US" baseline="0" dirty="0" err="1" smtClean="0">
                <a:ea typeface="ＭＳ Ｐゴシック" charset="0"/>
                <a:cs typeface="ＭＳ Ｐゴシック" charset="0"/>
              </a:rPr>
              <a:t>zile</a:t>
            </a:r>
            <a:r>
              <a:rPr lang="en-US" baseline="0" dirty="0" smtClean="0">
                <a:ea typeface="ＭＳ Ｐゴシック" charset="0"/>
                <a:cs typeface="ＭＳ Ｐゴシック" charset="0"/>
              </a:rPr>
              <a:t>. </a:t>
            </a:r>
          </a:p>
          <a:p>
            <a:pPr eaLnBrk="1" hangingPunct="1"/>
            <a:r>
              <a:rPr lang="en-US" baseline="0" dirty="0" smtClean="0">
                <a:ea typeface="ＭＳ Ｐゴシック" charset="0"/>
                <a:cs typeface="ＭＳ Ｐゴシック" charset="0"/>
              </a:rPr>
              <a:t>De </a:t>
            </a:r>
            <a:r>
              <a:rPr lang="en-US" baseline="0" dirty="0" err="1" smtClean="0">
                <a:ea typeface="ＭＳ Ｐゴシック" charset="0"/>
                <a:cs typeface="ＭＳ Ｐゴシック" charset="0"/>
              </a:rPr>
              <a:t>exemplu</a:t>
            </a:r>
            <a:r>
              <a:rPr lang="en-US" baseline="0" dirty="0" smtClean="0">
                <a:ea typeface="ＭＳ Ｐゴシック" charset="0"/>
                <a:cs typeface="ＭＳ Ｐゴシック" charset="0"/>
              </a:rPr>
              <a:t>, un </a:t>
            </a:r>
            <a:r>
              <a:rPr lang="en-US" baseline="0" dirty="0" err="1" smtClean="0">
                <a:ea typeface="ＭＳ Ｐゴシック" charset="0"/>
                <a:cs typeface="ＭＳ Ｐゴシック" charset="0"/>
              </a:rPr>
              <a:t>tanar</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sportiv</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poate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alege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sa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faca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voluntariat</a:t>
            </a:r>
            <a:r>
              <a:rPr lang="en-US" baseline="0" dirty="0" smtClean="0">
                <a:ea typeface="ＭＳ Ｐゴシック" charset="0"/>
                <a:cs typeface="ＭＳ Ｐゴシック" charset="0"/>
              </a:rPr>
              <a:t> 3 </a:t>
            </a:r>
            <a:r>
              <a:rPr lang="en-US" baseline="0" dirty="0" err="1" smtClean="0">
                <a:ea typeface="ＭＳ Ｐゴシック" charset="0"/>
                <a:cs typeface="ＭＳ Ｐゴシック" charset="0"/>
              </a:rPr>
              <a:t>luni</a:t>
            </a:r>
            <a:r>
              <a:rPr lang="en-US" baseline="0" dirty="0" smtClean="0">
                <a:ea typeface="ＭＳ Ｐゴシック" charset="0"/>
                <a:cs typeface="ＭＳ Ｐゴシック" charset="0"/>
              </a:rPr>
              <a:t> de </a:t>
            </a:r>
            <a:r>
              <a:rPr lang="en-US" baseline="0" dirty="0" err="1" smtClean="0">
                <a:ea typeface="ＭＳ Ｐゴシック" charset="0"/>
                <a:cs typeface="ＭＳ Ｐゴシック" charset="0"/>
              </a:rPr>
              <a:t>zile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sa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invete</a:t>
            </a:r>
            <a:r>
              <a:rPr lang="en-US" baseline="0" dirty="0" smtClean="0">
                <a:ea typeface="ＭＳ Ｐゴシック" charset="0"/>
                <a:cs typeface="ＭＳ Ｐゴシック" charset="0"/>
              </a:rPr>
              <a:t> o </a:t>
            </a:r>
            <a:r>
              <a:rPr lang="en-US" baseline="0" dirty="0" err="1" smtClean="0">
                <a:ea typeface="ＭＳ Ｐゴシック" charset="0"/>
                <a:cs typeface="ＭＳ Ｐゴシック" charset="0"/>
              </a:rPr>
              <a:t>limba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straina</a:t>
            </a:r>
            <a:r>
              <a:rPr lang="en-US" baseline="0" dirty="0" smtClean="0">
                <a:ea typeface="ＭＳ Ｐゴシック" charset="0"/>
                <a:cs typeface="ＭＳ Ｐゴシック" charset="0"/>
              </a:rPr>
              <a:t> 3 </a:t>
            </a:r>
            <a:r>
              <a:rPr lang="en-US" baseline="0" dirty="0" err="1" smtClean="0">
                <a:ea typeface="ＭＳ Ｐゴシック" charset="0"/>
                <a:cs typeface="ＭＳ Ｐゴシック" charset="0"/>
              </a:rPr>
              <a:t>luni</a:t>
            </a:r>
            <a:r>
              <a:rPr lang="en-US" baseline="0" dirty="0" smtClean="0">
                <a:ea typeface="ＭＳ Ｐゴシック" charset="0"/>
                <a:cs typeface="ＭＳ Ｐゴシック" charset="0"/>
              </a:rPr>
              <a:t> de </a:t>
            </a:r>
            <a:r>
              <a:rPr lang="en-US" baseline="0" dirty="0" err="1" smtClean="0">
                <a:ea typeface="ＭＳ Ｐゴシック" charset="0"/>
                <a:cs typeface="ＭＳ Ｐゴシック" charset="0"/>
              </a:rPr>
              <a:t>zile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dar</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sa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mearga</a:t>
            </a:r>
            <a:r>
              <a:rPr lang="en-US" baseline="0" dirty="0" smtClean="0">
                <a:ea typeface="ＭＳ Ｐゴシック" charset="0"/>
                <a:cs typeface="ＭＳ Ｐゴシック" charset="0"/>
              </a:rPr>
              <a:t> la </a:t>
            </a:r>
            <a:r>
              <a:rPr lang="en-US" baseline="0" dirty="0" err="1" smtClean="0">
                <a:ea typeface="ＭＳ Ｐゴシック" charset="0"/>
                <a:cs typeface="ＭＳ Ｐゴシック" charset="0"/>
              </a:rPr>
              <a:t>atletism</a:t>
            </a:r>
            <a:r>
              <a:rPr lang="en-US" baseline="0" dirty="0" smtClean="0">
                <a:ea typeface="ＭＳ Ｐゴシック" charset="0"/>
                <a:cs typeface="ＭＳ Ｐゴシック" charset="0"/>
              </a:rPr>
              <a:t> 6 </a:t>
            </a:r>
            <a:r>
              <a:rPr lang="en-US" baseline="0" dirty="0" err="1" smtClean="0">
                <a:ea typeface="ＭＳ Ｐゴシック" charset="0"/>
                <a:cs typeface="ＭＳ Ｐゴシック" charset="0"/>
              </a:rPr>
              <a:t>luni</a:t>
            </a:r>
            <a:r>
              <a:rPr lang="en-US" baseline="0" dirty="0" smtClean="0">
                <a:ea typeface="ＭＳ Ｐゴシック" charset="0"/>
                <a:cs typeface="ＭＳ Ｐゴシック" charset="0"/>
              </a:rPr>
              <a:t> de </a:t>
            </a:r>
            <a:r>
              <a:rPr lang="en-US" baseline="0" dirty="0" err="1" smtClean="0">
                <a:ea typeface="ＭＳ Ｐゴシック" charset="0"/>
                <a:cs typeface="ＭＳ Ｐゴシック" charset="0"/>
              </a:rPr>
              <a:t>zile</a:t>
            </a:r>
            <a:r>
              <a:rPr lang="en-US" baseline="0" dirty="0" smtClean="0">
                <a:ea typeface="ＭＳ Ｐゴシック" charset="0"/>
                <a:cs typeface="ＭＳ Ｐゴシック" charset="0"/>
              </a:rPr>
              <a:t>.</a:t>
            </a:r>
            <a:endParaRPr lang="lv-LV" dirty="0">
              <a:ea typeface="ＭＳ Ｐゴシック" charset="0"/>
              <a:cs typeface="ＭＳ Ｐゴシック" charset="0"/>
            </a:endParaRPr>
          </a:p>
        </p:txBody>
      </p:sp>
      <p:sp>
        <p:nvSpPr>
          <p:cNvPr id="11267" name="Header Placeholder 3"/>
          <p:cNvSpPr>
            <a:spLocks noGrp="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solidFill>
                  <a:srgbClr val="000000"/>
                </a:solidFill>
              </a:rPr>
              <a:t>International Awards</a:t>
            </a:r>
          </a:p>
        </p:txBody>
      </p:sp>
      <p:sp>
        <p:nvSpPr>
          <p:cNvPr id="11268"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D459114-B22F-E94A-948D-E800DBB2AECD}" type="slidenum">
              <a:rPr lang="en-GB" sz="1200">
                <a:solidFill>
                  <a:srgbClr val="000000"/>
                </a:solidFill>
              </a:rPr>
              <a:pPr eaLnBrk="1" hangingPunct="1"/>
              <a:t>10</a:t>
            </a:fld>
            <a:endParaRPr lang="en-GB" sz="120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a:ln/>
        </p:spPr>
      </p:sp>
      <p:sp>
        <p:nvSpPr>
          <p:cNvPr id="1331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dirty="0" smtClean="0">
                <a:ea typeface="ＭＳ Ｐゴシック" charset="0"/>
                <a:cs typeface="ＭＳ Ｐゴシック" charset="0"/>
              </a:rPr>
              <a:t>Un</a:t>
            </a:r>
            <a:r>
              <a:rPr lang="en-US" baseline="0" dirty="0" smtClean="0">
                <a:ea typeface="ＭＳ Ｐゴシック" charset="0"/>
                <a:cs typeface="ＭＳ Ｐゴシック" charset="0"/>
              </a:rPr>
              <a:t> participant care a </a:t>
            </a:r>
            <a:r>
              <a:rPr lang="en-US" baseline="0" dirty="0" err="1" smtClean="0">
                <a:ea typeface="ＭＳ Ｐゴシック" charset="0"/>
                <a:cs typeface="ＭＳ Ｐゴシック" charset="0"/>
              </a:rPr>
              <a:t>parcurs</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bronzul</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va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petrece</a:t>
            </a:r>
            <a:r>
              <a:rPr lang="en-US" baseline="0" dirty="0" smtClean="0">
                <a:ea typeface="ＭＳ Ｐゴシック" charset="0"/>
                <a:cs typeface="ＭＳ Ｐゴシック" charset="0"/>
              </a:rPr>
              <a:t> minim 6luni de </a:t>
            </a:r>
            <a:r>
              <a:rPr lang="en-US" baseline="0" dirty="0" err="1" smtClean="0">
                <a:ea typeface="ＭＳ Ｐゴシック" charset="0"/>
                <a:cs typeface="ＭＳ Ｐゴシック" charset="0"/>
              </a:rPr>
              <a:t>zile</a:t>
            </a:r>
            <a:r>
              <a:rPr lang="en-US" baseline="0" dirty="0" smtClean="0">
                <a:ea typeface="ＭＳ Ｐゴシック" charset="0"/>
                <a:cs typeface="ＭＳ Ｐゴシック" charset="0"/>
              </a:rPr>
              <a:t> in Award. </a:t>
            </a:r>
          </a:p>
          <a:p>
            <a:pPr eaLnBrk="1" hangingPunct="1"/>
            <a:r>
              <a:rPr lang="en-US" baseline="0" dirty="0" err="1" smtClean="0">
                <a:ea typeface="ＭＳ Ｐゴシック" charset="0"/>
                <a:cs typeface="ＭＳ Ｐゴシック" charset="0"/>
              </a:rPr>
              <a:t>Daca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insa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doreste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sa</a:t>
            </a:r>
            <a:r>
              <a:rPr lang="en-US" baseline="0" dirty="0" smtClean="0">
                <a:ea typeface="ＭＳ Ｐゴシック" charset="0"/>
                <a:cs typeface="ＭＳ Ｐゴシック" charset="0"/>
              </a:rPr>
              <a:t> se </a:t>
            </a:r>
            <a:r>
              <a:rPr lang="en-US" baseline="0" dirty="0" err="1" smtClean="0">
                <a:ea typeface="ＭＳ Ｐゴシック" charset="0"/>
                <a:cs typeface="ＭＳ Ｐゴシック" charset="0"/>
              </a:rPr>
              <a:t>inscrie</a:t>
            </a:r>
            <a:r>
              <a:rPr lang="en-US" baseline="0" dirty="0" smtClean="0">
                <a:ea typeface="ＭＳ Ｐゴシック" charset="0"/>
                <a:cs typeface="ＭＳ Ｐゴシック" charset="0"/>
              </a:rPr>
              <a:t> in </a:t>
            </a:r>
            <a:r>
              <a:rPr lang="en-US" baseline="0" dirty="0" err="1" smtClean="0">
                <a:ea typeface="ＭＳ Ｐゴシック" charset="0"/>
                <a:cs typeface="ＭＳ Ｐゴシック" charset="0"/>
              </a:rPr>
              <a:t>Argint</a:t>
            </a:r>
            <a:r>
              <a:rPr lang="en-US" baseline="0" dirty="0" smtClean="0">
                <a:ea typeface="ＭＳ Ｐゴシック" charset="0"/>
                <a:cs typeface="ＭＳ Ｐゴシック" charset="0"/>
              </a:rPr>
              <a:t> direct, </a:t>
            </a:r>
            <a:r>
              <a:rPr lang="en-US" baseline="0" dirty="0" err="1" smtClean="0">
                <a:ea typeface="ＭＳ Ｐゴシック" charset="0"/>
                <a:cs typeface="ＭＳ Ｐゴシック" charset="0"/>
              </a:rPr>
              <a:t>atunci</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programul</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lui</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poate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arata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asa</a:t>
            </a:r>
            <a:r>
              <a:rPr lang="en-US" baseline="0" dirty="0" smtClean="0">
                <a:ea typeface="ＭＳ Ｐゴシック" charset="0"/>
                <a:cs typeface="ＭＳ Ｐゴシック" charset="0"/>
              </a:rPr>
              <a:t>: </a:t>
            </a:r>
          </a:p>
          <a:p>
            <a:pPr eaLnBrk="1" hangingPunct="1"/>
            <a:r>
              <a:rPr lang="en-US" baseline="0" dirty="0" smtClean="0">
                <a:ea typeface="ＭＳ Ｐゴシック" charset="0"/>
                <a:cs typeface="ＭＳ Ｐゴシック" charset="0"/>
              </a:rPr>
              <a:t>6 </a:t>
            </a:r>
            <a:r>
              <a:rPr lang="en-US" baseline="0" dirty="0" err="1" smtClean="0">
                <a:ea typeface="ＭＳ Ｐゴシック" charset="0"/>
                <a:cs typeface="ＭＳ Ｐゴシック" charset="0"/>
              </a:rPr>
              <a:t>luni</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voluntariat</a:t>
            </a:r>
            <a:r>
              <a:rPr lang="en-US" baseline="0" dirty="0" smtClean="0">
                <a:ea typeface="ＭＳ Ｐゴシック" charset="0"/>
                <a:cs typeface="ＭＳ Ｐゴシック" charset="0"/>
              </a:rPr>
              <a:t>, 12 </a:t>
            </a:r>
            <a:r>
              <a:rPr lang="en-US" baseline="0" dirty="0" err="1" smtClean="0">
                <a:ea typeface="ＭＳ Ｐゴシック" charset="0"/>
                <a:cs typeface="ＭＳ Ｐゴシック" charset="0"/>
              </a:rPr>
              <a:t>luni</a:t>
            </a:r>
            <a:r>
              <a:rPr lang="en-US" baseline="0" dirty="0" smtClean="0">
                <a:ea typeface="ＭＳ Ｐゴシック" charset="0"/>
                <a:cs typeface="ＭＳ Ｐゴシック" charset="0"/>
              </a:rPr>
              <a:t> instrument </a:t>
            </a:r>
            <a:r>
              <a:rPr lang="en-US" baseline="0" dirty="0" err="1" smtClean="0">
                <a:ea typeface="ＭＳ Ｐゴシック" charset="0"/>
                <a:cs typeface="ＭＳ Ｐゴシック" charset="0"/>
              </a:rPr>
              <a:t>muzical</a:t>
            </a:r>
            <a:r>
              <a:rPr lang="en-US" baseline="0" dirty="0" smtClean="0">
                <a:ea typeface="ＭＳ Ｐゴシック" charset="0"/>
                <a:cs typeface="ＭＳ Ｐゴシック" charset="0"/>
              </a:rPr>
              <a:t>, 6 </a:t>
            </a:r>
            <a:r>
              <a:rPr lang="en-US" baseline="0" dirty="0" err="1" smtClean="0">
                <a:ea typeface="ＭＳ Ｐゴシック" charset="0"/>
                <a:cs typeface="ＭＳ Ｐゴシック" charset="0"/>
              </a:rPr>
              <a:t>luni</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inot</a:t>
            </a:r>
            <a:r>
              <a:rPr lang="en-US" baseline="0" dirty="0" smtClean="0">
                <a:ea typeface="ＭＳ Ｐゴシック" charset="0"/>
                <a:cs typeface="ＭＳ Ｐゴシック" charset="0"/>
              </a:rPr>
              <a:t>. Si </a:t>
            </a:r>
            <a:r>
              <a:rPr lang="en-US" baseline="0" dirty="0" err="1" smtClean="0">
                <a:ea typeface="ＭＳ Ｐゴシック" charset="0"/>
                <a:cs typeface="ＭＳ Ｐゴシック" charset="0"/>
              </a:rPr>
              <a:t>asta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fiindca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tanarul</a:t>
            </a:r>
            <a:r>
              <a:rPr lang="en-US" baseline="0" dirty="0" smtClean="0">
                <a:ea typeface="ＭＳ Ｐゴシック" charset="0"/>
                <a:cs typeface="ＭＳ Ｐゴシック" charset="0"/>
              </a:rPr>
              <a:t> din </a:t>
            </a:r>
            <a:r>
              <a:rPr lang="en-US" baseline="0" dirty="0" err="1" smtClean="0">
                <a:ea typeface="ＭＳ Ｐゴシック" charset="0"/>
                <a:cs typeface="ＭＳ Ｐゴシック" charset="0"/>
              </a:rPr>
              <a:t>acest</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exemplu</a:t>
            </a:r>
            <a:r>
              <a:rPr lang="en-US" baseline="0" dirty="0" smtClean="0">
                <a:ea typeface="ＭＳ Ｐゴシック" charset="0"/>
                <a:cs typeface="ＭＳ Ｐゴシック" charset="0"/>
              </a:rPr>
              <a:t> nu </a:t>
            </a:r>
            <a:r>
              <a:rPr lang="en-US" baseline="0" dirty="0" err="1" smtClean="0">
                <a:ea typeface="ＭＳ Ｐゴシック" charset="0"/>
                <a:cs typeface="ＭＳ Ｐゴシック" charset="0"/>
              </a:rPr>
              <a:t>este</a:t>
            </a:r>
            <a:r>
              <a:rPr lang="en-US" baseline="0" dirty="0" smtClean="0">
                <a:ea typeface="ＭＳ Ｐゴシック" charset="0"/>
                <a:cs typeface="ＭＳ Ｐゴシック" charset="0"/>
              </a:rPr>
              <a:t> un bun </a:t>
            </a:r>
            <a:r>
              <a:rPr lang="en-US" baseline="0" dirty="0" err="1" smtClean="0">
                <a:ea typeface="ＭＳ Ｐゴシック" charset="0"/>
                <a:cs typeface="ＭＳ Ｐゴシック" charset="0"/>
              </a:rPr>
              <a:t>sportiv</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si</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obiectivul</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lui</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este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sa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cante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intr</a:t>
            </a:r>
            <a:r>
              <a:rPr lang="en-US" baseline="0" dirty="0" smtClean="0">
                <a:ea typeface="ＭＳ Ｐゴシック" charset="0"/>
                <a:cs typeface="ＭＳ Ｐゴシック" charset="0"/>
              </a:rPr>
              <a:t>-o </a:t>
            </a:r>
            <a:r>
              <a:rPr lang="en-US" baseline="0" dirty="0" err="1" smtClean="0">
                <a:ea typeface="ＭＳ Ｐゴシック" charset="0"/>
                <a:cs typeface="ＭＳ Ｐゴシック" charset="0"/>
              </a:rPr>
              <a:t>formatie</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astfel</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incat</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vrea</a:t>
            </a:r>
            <a:r>
              <a:rPr lang="en-US" baseline="0" dirty="0" smtClean="0">
                <a:ea typeface="ＭＳ Ｐゴシック" charset="0"/>
                <a:cs typeface="ＭＳ Ｐゴシック" charset="0"/>
              </a:rPr>
              <a:t> </a:t>
            </a:r>
            <a:r>
              <a:rPr lang="en-US" baseline="0" dirty="0" err="1" smtClean="0">
                <a:ea typeface="ＭＳ Ｐゴシック" charset="0"/>
                <a:cs typeface="ＭＳ Ｐゴシック" charset="0"/>
              </a:rPr>
              <a:t>sa</a:t>
            </a:r>
            <a:r>
              <a:rPr lang="en-US" baseline="0" dirty="0" smtClean="0">
                <a:ea typeface="ＭＳ Ｐゴシック" charset="0"/>
                <a:cs typeface="ＭＳ Ｐゴシック" charset="0"/>
              </a:rPr>
              <a:t> se </a:t>
            </a:r>
            <a:r>
              <a:rPr lang="en-US" baseline="0" dirty="0" err="1" smtClean="0">
                <a:ea typeface="ＭＳ Ｐゴシック" charset="0"/>
                <a:cs typeface="ＭＳ Ｐゴシック" charset="0"/>
              </a:rPr>
              <a:t>perfectioneze</a:t>
            </a:r>
            <a:r>
              <a:rPr lang="en-US" baseline="0" dirty="0" smtClean="0">
                <a:ea typeface="ＭＳ Ｐゴシック" charset="0"/>
                <a:cs typeface="ＭＳ Ｐゴシック" charset="0"/>
              </a:rPr>
              <a:t>.</a:t>
            </a:r>
            <a:endParaRPr lang="lv-LV" dirty="0">
              <a:ea typeface="ＭＳ Ｐゴシック" charset="0"/>
              <a:cs typeface="ＭＳ Ｐゴシック" charset="0"/>
            </a:endParaRPr>
          </a:p>
        </p:txBody>
      </p:sp>
      <p:sp>
        <p:nvSpPr>
          <p:cNvPr id="13315" name="Header Placeholder 3"/>
          <p:cNvSpPr>
            <a:spLocks noGrp="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solidFill>
                  <a:srgbClr val="000000"/>
                </a:solidFill>
              </a:rPr>
              <a:t>International Awards</a:t>
            </a:r>
          </a:p>
        </p:txBody>
      </p:sp>
      <p:sp>
        <p:nvSpPr>
          <p:cNvPr id="13316"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1B21AB9-446E-AF4E-A6BA-35F09ACAB002}" type="slidenum">
              <a:rPr lang="en-GB" sz="1200">
                <a:solidFill>
                  <a:srgbClr val="000000"/>
                </a:solidFill>
              </a:rPr>
              <a:pPr eaLnBrk="1" hangingPunct="1"/>
              <a:t>11</a:t>
            </a:fld>
            <a:endParaRPr lang="en-GB" sz="120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ln/>
        </p:spPr>
      </p:sp>
      <p:sp>
        <p:nvSpPr>
          <p:cNvPr id="1536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dirty="0" err="1" smtClean="0">
                <a:ea typeface="ＭＳ Ｐゴシック" charset="0"/>
                <a:cs typeface="ＭＳ Ｐゴシック" charset="0"/>
              </a:rPr>
              <a:t>Exemplu</a:t>
            </a:r>
            <a:r>
              <a:rPr lang="en-US" dirty="0" smtClean="0">
                <a:ea typeface="ＭＳ Ｐゴシック" charset="0"/>
                <a:cs typeface="ＭＳ Ｐゴシック" charset="0"/>
              </a:rPr>
              <a:t> </a:t>
            </a:r>
            <a:r>
              <a:rPr lang="en-US" dirty="0" err="1" smtClean="0">
                <a:ea typeface="ＭＳ Ｐゴシック" charset="0"/>
                <a:cs typeface="ＭＳ Ｐゴシック" charset="0"/>
              </a:rPr>
              <a:t>asemanator</a:t>
            </a:r>
            <a:r>
              <a:rPr lang="en-US" dirty="0" smtClean="0">
                <a:ea typeface="ＭＳ Ｐゴシック" charset="0"/>
                <a:cs typeface="ＭＳ Ｐゴシック" charset="0"/>
              </a:rPr>
              <a:t> </a:t>
            </a:r>
            <a:r>
              <a:rPr lang="en-US" dirty="0" err="1" smtClean="0">
                <a:ea typeface="ＭＳ Ｐゴシック" charset="0"/>
                <a:cs typeface="ＭＳ Ｐゴシック" charset="0"/>
              </a:rPr>
              <a:t>cuc</a:t>
            </a:r>
            <a:r>
              <a:rPr lang="en-US" dirty="0" smtClean="0">
                <a:ea typeface="ＭＳ Ｐゴシック" charset="0"/>
                <a:cs typeface="ＭＳ Ｐゴシック" charset="0"/>
              </a:rPr>
              <a:t> el de la </a:t>
            </a:r>
            <a:r>
              <a:rPr lang="en-US" dirty="0" err="1" smtClean="0">
                <a:ea typeface="ＭＳ Ｐゴシック" charset="0"/>
                <a:cs typeface="ＭＳ Ｐゴシック" charset="0"/>
              </a:rPr>
              <a:t>argint</a:t>
            </a:r>
            <a:endParaRPr lang="lv-LV" dirty="0">
              <a:ea typeface="ＭＳ Ｐゴシック" charset="0"/>
              <a:cs typeface="ＭＳ Ｐゴシック" charset="0"/>
            </a:endParaRPr>
          </a:p>
        </p:txBody>
      </p:sp>
      <p:sp>
        <p:nvSpPr>
          <p:cNvPr id="15363" name="Header Placeholder 3"/>
          <p:cNvSpPr>
            <a:spLocks noGrp="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solidFill>
                  <a:srgbClr val="000000"/>
                </a:solidFill>
              </a:rPr>
              <a:t>International Awards</a:t>
            </a:r>
          </a:p>
        </p:txBody>
      </p:sp>
      <p:sp>
        <p:nvSpPr>
          <p:cNvPr id="15364" name="Slide Number Placeholder 4"/>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0C84CD9-BC80-0C4B-94B7-7A106CF8CBC7}" type="slidenum">
              <a:rPr lang="en-GB" sz="1200">
                <a:solidFill>
                  <a:srgbClr val="000000"/>
                </a:solidFill>
              </a:rPr>
              <a:pPr eaLnBrk="1" hangingPunct="1"/>
              <a:t>12</a:t>
            </a:fld>
            <a:endParaRPr lang="en-GB" sz="120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Toate</a:t>
            </a:r>
            <a:r>
              <a:rPr lang="en-US" dirty="0" smtClean="0"/>
              <a:t> </a:t>
            </a:r>
            <a:r>
              <a:rPr lang="en-US" dirty="0" err="1" smtClean="0"/>
              <a:t>aceste</a:t>
            </a:r>
            <a:r>
              <a:rPr lang="en-US" dirty="0" smtClean="0"/>
              <a:t> </a:t>
            </a:r>
            <a:r>
              <a:rPr lang="en-US" dirty="0" err="1" smtClean="0"/>
              <a:t>sectiuni</a:t>
            </a:r>
            <a:r>
              <a:rPr lang="en-US" dirty="0" smtClean="0"/>
              <a:t> </a:t>
            </a:r>
            <a:r>
              <a:rPr lang="en-US" dirty="0" err="1" smtClean="0"/>
              <a:t>va</a:t>
            </a:r>
            <a:r>
              <a:rPr lang="en-US" dirty="0" smtClean="0"/>
              <a:t> </a:t>
            </a:r>
            <a:r>
              <a:rPr lang="en-US" dirty="0" err="1" smtClean="0"/>
              <a:t>vor</a:t>
            </a:r>
            <a:r>
              <a:rPr lang="en-US" dirty="0" smtClean="0"/>
              <a:t> </a:t>
            </a:r>
            <a:r>
              <a:rPr lang="en-US" dirty="0" err="1" smtClean="0"/>
              <a:t>aduce</a:t>
            </a:r>
            <a:r>
              <a:rPr lang="en-US" dirty="0" smtClean="0"/>
              <a:t> </a:t>
            </a:r>
            <a:r>
              <a:rPr lang="en-US" dirty="0" err="1" smtClean="0"/>
              <a:t>si</a:t>
            </a:r>
            <a:r>
              <a:rPr lang="en-US" dirty="0" smtClean="0"/>
              <a:t> </a:t>
            </a:r>
            <a:r>
              <a:rPr lang="en-US" dirty="0" err="1" smtClean="0"/>
              <a:t>foarte</a:t>
            </a:r>
            <a:r>
              <a:rPr lang="en-US" dirty="0" smtClean="0"/>
              <a:t> </a:t>
            </a:r>
            <a:r>
              <a:rPr lang="en-US" dirty="0" err="1" smtClean="0"/>
              <a:t>multe</a:t>
            </a:r>
            <a:r>
              <a:rPr lang="en-US" dirty="0" smtClean="0"/>
              <a:t> </a:t>
            </a:r>
            <a:r>
              <a:rPr lang="en-US" dirty="0" err="1" smtClean="0"/>
              <a:t>beneficii</a:t>
            </a:r>
            <a:r>
              <a:rPr lang="en-US" dirty="0" smtClean="0"/>
              <a:t>. </a:t>
            </a:r>
            <a:r>
              <a:rPr lang="en-US" dirty="0" err="1" smtClean="0"/>
              <a:t>Dupa</a:t>
            </a:r>
            <a:r>
              <a:rPr lang="en-US" dirty="0" smtClean="0"/>
              <a:t> cum </a:t>
            </a:r>
            <a:r>
              <a:rPr lang="en-US" dirty="0" err="1" smtClean="0"/>
              <a:t>vedeti</a:t>
            </a:r>
            <a:r>
              <a:rPr lang="en-US" dirty="0" smtClean="0"/>
              <a:t>, </a:t>
            </a:r>
            <a:r>
              <a:rPr lang="en-US" dirty="0" err="1" smtClean="0"/>
              <a:t>programul</a:t>
            </a:r>
            <a:r>
              <a:rPr lang="en-US" dirty="0" smtClean="0"/>
              <a:t> </a:t>
            </a:r>
            <a:r>
              <a:rPr lang="en-US" dirty="0" err="1" smtClean="0"/>
              <a:t>va</a:t>
            </a:r>
            <a:r>
              <a:rPr lang="en-US" dirty="0" smtClean="0"/>
              <a:t> </a:t>
            </a:r>
            <a:r>
              <a:rPr lang="en-US" dirty="0" err="1" smtClean="0"/>
              <a:t>aduce</a:t>
            </a:r>
            <a:r>
              <a:rPr lang="en-US" dirty="0" smtClean="0"/>
              <a:t> </a:t>
            </a:r>
            <a:r>
              <a:rPr lang="en-US" dirty="0" err="1" smtClean="0"/>
              <a:t>recunoastere</a:t>
            </a:r>
            <a:r>
              <a:rPr lang="en-US" dirty="0" smtClean="0"/>
              <a:t>, </a:t>
            </a:r>
            <a:r>
              <a:rPr lang="en-US" dirty="0" err="1" smtClean="0"/>
              <a:t>va</a:t>
            </a:r>
            <a:r>
              <a:rPr lang="en-US" dirty="0" smtClean="0"/>
              <a:t> </a:t>
            </a:r>
            <a:r>
              <a:rPr lang="en-US" dirty="0" err="1" smtClean="0"/>
              <a:t>ajuta</a:t>
            </a:r>
            <a:r>
              <a:rPr lang="en-US" dirty="0" smtClean="0"/>
              <a:t> in </a:t>
            </a:r>
            <a:r>
              <a:rPr lang="en-US" dirty="0" err="1" smtClean="0"/>
              <a:t>viata</a:t>
            </a:r>
            <a:r>
              <a:rPr lang="en-US" dirty="0" smtClean="0"/>
              <a:t> </a:t>
            </a:r>
            <a:r>
              <a:rPr lang="en-US" dirty="0" err="1" smtClean="0"/>
              <a:t>profesionala</a:t>
            </a:r>
            <a:r>
              <a:rPr lang="en-US" dirty="0" smtClean="0"/>
              <a:t>,</a:t>
            </a:r>
            <a:r>
              <a:rPr lang="en-US" baseline="0" dirty="0" smtClean="0"/>
              <a:t> </a:t>
            </a:r>
            <a:r>
              <a:rPr lang="en-US" baseline="0" dirty="0" err="1" smtClean="0"/>
              <a:t>dar</a:t>
            </a:r>
            <a:r>
              <a:rPr lang="en-US" baseline="0" dirty="0" smtClean="0"/>
              <a:t> in </a:t>
            </a:r>
            <a:r>
              <a:rPr lang="en-US" baseline="0" dirty="0" err="1" smtClean="0"/>
              <a:t>acelasi</a:t>
            </a:r>
            <a:r>
              <a:rPr lang="en-US" baseline="0" dirty="0" smtClean="0"/>
              <a:t> </a:t>
            </a:r>
            <a:r>
              <a:rPr lang="en-US" baseline="0" dirty="0" err="1" smtClean="0"/>
              <a:t>timp</a:t>
            </a:r>
            <a:r>
              <a:rPr lang="en-US" baseline="0" dirty="0" smtClean="0"/>
              <a:t> </a:t>
            </a:r>
            <a:r>
              <a:rPr lang="en-US" baseline="0" dirty="0" err="1" smtClean="0"/>
              <a:t>va</a:t>
            </a:r>
            <a:r>
              <a:rPr lang="en-US" baseline="0" dirty="0" smtClean="0"/>
              <a:t> </a:t>
            </a:r>
            <a:r>
              <a:rPr lang="en-US" baseline="0" dirty="0" err="1" smtClean="0"/>
              <a:t>va</a:t>
            </a:r>
            <a:r>
              <a:rPr lang="en-US" baseline="0" dirty="0" smtClean="0"/>
              <a:t> </a:t>
            </a:r>
            <a:r>
              <a:rPr lang="en-US" baseline="0" dirty="0" err="1" smtClean="0"/>
              <a:t>aduce</a:t>
            </a:r>
            <a:r>
              <a:rPr lang="en-US" baseline="0" dirty="0" smtClean="0"/>
              <a:t> </a:t>
            </a:r>
            <a:r>
              <a:rPr lang="en-US" baseline="0" dirty="0" err="1" smtClean="0"/>
              <a:t>noi</a:t>
            </a:r>
            <a:r>
              <a:rPr lang="en-US" baseline="0" dirty="0" smtClean="0"/>
              <a:t> </a:t>
            </a:r>
            <a:r>
              <a:rPr lang="en-US" baseline="0" dirty="0" err="1" smtClean="0"/>
              <a:t>prieteni</a:t>
            </a:r>
            <a:r>
              <a:rPr lang="en-US" baseline="0" dirty="0" smtClean="0"/>
              <a:t> </a:t>
            </a:r>
            <a:r>
              <a:rPr lang="en-US" baseline="0" dirty="0" err="1" smtClean="0"/>
              <a:t>si</a:t>
            </a:r>
            <a:r>
              <a:rPr lang="en-US" baseline="0" dirty="0" smtClean="0"/>
              <a:t> </a:t>
            </a:r>
            <a:r>
              <a:rPr lang="en-US" baseline="0" dirty="0" err="1" smtClean="0"/>
              <a:t>distractie</a:t>
            </a:r>
            <a:r>
              <a:rPr lang="en-US" baseline="0" dirty="0" smtClean="0"/>
              <a:t>, </a:t>
            </a:r>
            <a:r>
              <a:rPr lang="en-US" baseline="0" dirty="0" err="1" smtClean="0"/>
              <a:t>pe</a:t>
            </a:r>
            <a:r>
              <a:rPr lang="en-US" baseline="0" dirty="0" smtClean="0"/>
              <a:t> </a:t>
            </a:r>
            <a:r>
              <a:rPr lang="en-US" baseline="0" dirty="0" err="1" smtClean="0"/>
              <a:t>langa</a:t>
            </a:r>
            <a:r>
              <a:rPr lang="en-US" baseline="0" dirty="0" smtClean="0"/>
              <a:t> </a:t>
            </a:r>
            <a:r>
              <a:rPr lang="en-US" baseline="0" dirty="0" err="1" smtClean="0"/>
              <a:t>cele</a:t>
            </a:r>
            <a:r>
              <a:rPr lang="en-US" baseline="0" dirty="0" smtClean="0"/>
              <a:t> </a:t>
            </a:r>
            <a:r>
              <a:rPr lang="en-US" baseline="0" dirty="0" err="1" smtClean="0"/>
              <a:t>scrise</a:t>
            </a:r>
            <a:r>
              <a:rPr lang="en-US" baseline="0" dirty="0" smtClean="0"/>
              <a:t> </a:t>
            </a:r>
            <a:r>
              <a:rPr lang="en-US" baseline="0" dirty="0" err="1" smtClean="0"/>
              <a:t>mai</a:t>
            </a:r>
            <a:r>
              <a:rPr lang="en-US" baseline="0" dirty="0" smtClean="0"/>
              <a:t> </a:t>
            </a:r>
            <a:r>
              <a:rPr lang="en-US" baseline="0" dirty="0" err="1" smtClean="0"/>
              <a:t>sus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Toate</a:t>
            </a:r>
            <a:r>
              <a:rPr lang="en-US" dirty="0" smtClean="0"/>
              <a:t> </a:t>
            </a:r>
            <a:r>
              <a:rPr lang="en-US" dirty="0" err="1" smtClean="0"/>
              <a:t>aceste</a:t>
            </a:r>
            <a:r>
              <a:rPr lang="en-US" dirty="0" smtClean="0"/>
              <a:t> </a:t>
            </a:r>
            <a:r>
              <a:rPr lang="en-US" dirty="0" err="1" smtClean="0"/>
              <a:t>sectiuni</a:t>
            </a:r>
            <a:r>
              <a:rPr lang="en-US" dirty="0" smtClean="0"/>
              <a:t> </a:t>
            </a:r>
            <a:r>
              <a:rPr lang="en-US" dirty="0" err="1" smtClean="0"/>
              <a:t>va</a:t>
            </a:r>
            <a:r>
              <a:rPr lang="en-US" dirty="0" smtClean="0"/>
              <a:t> </a:t>
            </a:r>
            <a:r>
              <a:rPr lang="en-US" dirty="0" err="1" smtClean="0"/>
              <a:t>vor</a:t>
            </a:r>
            <a:r>
              <a:rPr lang="en-US" dirty="0" smtClean="0"/>
              <a:t> </a:t>
            </a:r>
            <a:r>
              <a:rPr lang="en-US" dirty="0" err="1" smtClean="0"/>
              <a:t>aduce</a:t>
            </a:r>
            <a:r>
              <a:rPr lang="en-US" dirty="0" smtClean="0"/>
              <a:t> </a:t>
            </a:r>
            <a:r>
              <a:rPr lang="en-US" dirty="0" err="1" smtClean="0"/>
              <a:t>si</a:t>
            </a:r>
            <a:r>
              <a:rPr lang="en-US" dirty="0" smtClean="0"/>
              <a:t> </a:t>
            </a:r>
            <a:r>
              <a:rPr lang="en-US" dirty="0" err="1" smtClean="0"/>
              <a:t>foarte</a:t>
            </a:r>
            <a:r>
              <a:rPr lang="en-US" dirty="0" smtClean="0"/>
              <a:t> </a:t>
            </a:r>
            <a:r>
              <a:rPr lang="en-US" dirty="0" err="1" smtClean="0"/>
              <a:t>multe</a:t>
            </a:r>
            <a:r>
              <a:rPr lang="en-US" dirty="0" smtClean="0"/>
              <a:t> </a:t>
            </a:r>
            <a:r>
              <a:rPr lang="en-US" dirty="0" err="1" smtClean="0"/>
              <a:t>beneficii</a:t>
            </a:r>
            <a:r>
              <a:rPr lang="en-US" dirty="0" smtClean="0"/>
              <a:t>. </a:t>
            </a:r>
            <a:r>
              <a:rPr lang="en-US" dirty="0" err="1" smtClean="0"/>
              <a:t>Dupa</a:t>
            </a:r>
            <a:r>
              <a:rPr lang="en-US" dirty="0" smtClean="0"/>
              <a:t> cum </a:t>
            </a:r>
            <a:r>
              <a:rPr lang="en-US" dirty="0" err="1" smtClean="0"/>
              <a:t>vedeti</a:t>
            </a:r>
            <a:r>
              <a:rPr lang="en-US" dirty="0" smtClean="0"/>
              <a:t>, </a:t>
            </a:r>
            <a:r>
              <a:rPr lang="en-US" dirty="0" err="1" smtClean="0"/>
              <a:t>programul</a:t>
            </a:r>
            <a:r>
              <a:rPr lang="en-US" dirty="0" smtClean="0"/>
              <a:t> </a:t>
            </a:r>
            <a:r>
              <a:rPr lang="en-US" dirty="0" err="1" smtClean="0"/>
              <a:t>va</a:t>
            </a:r>
            <a:r>
              <a:rPr lang="en-US" dirty="0" smtClean="0"/>
              <a:t> </a:t>
            </a:r>
            <a:r>
              <a:rPr lang="en-US" dirty="0" err="1" smtClean="0"/>
              <a:t>aduce</a:t>
            </a:r>
            <a:r>
              <a:rPr lang="en-US" dirty="0" smtClean="0"/>
              <a:t> </a:t>
            </a:r>
            <a:r>
              <a:rPr lang="en-US" dirty="0" err="1" smtClean="0"/>
              <a:t>recunoastere</a:t>
            </a:r>
            <a:r>
              <a:rPr lang="en-US" dirty="0" smtClean="0"/>
              <a:t>, </a:t>
            </a:r>
            <a:r>
              <a:rPr lang="en-US" dirty="0" err="1" smtClean="0"/>
              <a:t>va</a:t>
            </a:r>
            <a:r>
              <a:rPr lang="en-US" dirty="0" smtClean="0"/>
              <a:t> </a:t>
            </a:r>
            <a:r>
              <a:rPr lang="en-US" dirty="0" err="1" smtClean="0"/>
              <a:t>ajuta</a:t>
            </a:r>
            <a:r>
              <a:rPr lang="en-US" dirty="0" smtClean="0"/>
              <a:t> in </a:t>
            </a:r>
            <a:r>
              <a:rPr lang="en-US" dirty="0" err="1" smtClean="0"/>
              <a:t>viata</a:t>
            </a:r>
            <a:r>
              <a:rPr lang="en-US" dirty="0" smtClean="0"/>
              <a:t> </a:t>
            </a:r>
            <a:r>
              <a:rPr lang="en-US" dirty="0" err="1" smtClean="0"/>
              <a:t>profesionala</a:t>
            </a:r>
            <a:r>
              <a:rPr lang="en-US" dirty="0" smtClean="0"/>
              <a:t>,</a:t>
            </a:r>
            <a:r>
              <a:rPr lang="en-US" baseline="0" dirty="0" smtClean="0"/>
              <a:t> </a:t>
            </a:r>
            <a:r>
              <a:rPr lang="en-US" baseline="0" dirty="0" err="1" smtClean="0"/>
              <a:t>dar</a:t>
            </a:r>
            <a:r>
              <a:rPr lang="en-US" baseline="0" dirty="0" smtClean="0"/>
              <a:t> in </a:t>
            </a:r>
            <a:r>
              <a:rPr lang="en-US" baseline="0" dirty="0" err="1" smtClean="0"/>
              <a:t>acelasi</a:t>
            </a:r>
            <a:r>
              <a:rPr lang="en-US" baseline="0" dirty="0" smtClean="0"/>
              <a:t> </a:t>
            </a:r>
            <a:r>
              <a:rPr lang="en-US" baseline="0" dirty="0" err="1" smtClean="0"/>
              <a:t>timp</a:t>
            </a:r>
            <a:r>
              <a:rPr lang="en-US" baseline="0" dirty="0" smtClean="0"/>
              <a:t> </a:t>
            </a:r>
            <a:r>
              <a:rPr lang="en-US" baseline="0" dirty="0" err="1" smtClean="0"/>
              <a:t>va</a:t>
            </a:r>
            <a:r>
              <a:rPr lang="en-US" baseline="0" dirty="0" smtClean="0"/>
              <a:t> </a:t>
            </a:r>
            <a:r>
              <a:rPr lang="en-US" baseline="0" dirty="0" err="1" smtClean="0"/>
              <a:t>va</a:t>
            </a:r>
            <a:r>
              <a:rPr lang="en-US" baseline="0" dirty="0" smtClean="0"/>
              <a:t> </a:t>
            </a:r>
            <a:r>
              <a:rPr lang="en-US" baseline="0" dirty="0" err="1" smtClean="0"/>
              <a:t>aduce</a:t>
            </a:r>
            <a:r>
              <a:rPr lang="en-US" baseline="0" dirty="0" smtClean="0"/>
              <a:t> </a:t>
            </a:r>
            <a:r>
              <a:rPr lang="en-US" baseline="0" dirty="0" err="1" smtClean="0"/>
              <a:t>noi</a:t>
            </a:r>
            <a:r>
              <a:rPr lang="en-US" baseline="0" dirty="0" smtClean="0"/>
              <a:t> </a:t>
            </a:r>
            <a:r>
              <a:rPr lang="en-US" baseline="0" dirty="0" err="1" smtClean="0"/>
              <a:t>prieteni</a:t>
            </a:r>
            <a:r>
              <a:rPr lang="en-US" baseline="0" dirty="0" smtClean="0"/>
              <a:t> </a:t>
            </a:r>
            <a:r>
              <a:rPr lang="en-US" baseline="0" dirty="0" err="1" smtClean="0"/>
              <a:t>si</a:t>
            </a:r>
            <a:r>
              <a:rPr lang="en-US" baseline="0" dirty="0" smtClean="0"/>
              <a:t> </a:t>
            </a:r>
            <a:r>
              <a:rPr lang="en-US" baseline="0" dirty="0" err="1" smtClean="0"/>
              <a:t>distractie</a:t>
            </a:r>
            <a:r>
              <a:rPr lang="en-US" baseline="0" dirty="0" smtClean="0"/>
              <a:t>, </a:t>
            </a:r>
            <a:r>
              <a:rPr lang="en-US" baseline="0" dirty="0" err="1" smtClean="0"/>
              <a:t>pe</a:t>
            </a:r>
            <a:r>
              <a:rPr lang="en-US" baseline="0" dirty="0" smtClean="0"/>
              <a:t> </a:t>
            </a:r>
            <a:r>
              <a:rPr lang="en-US" baseline="0" dirty="0" err="1" smtClean="0"/>
              <a:t>langa</a:t>
            </a:r>
            <a:r>
              <a:rPr lang="en-US" baseline="0" dirty="0" smtClean="0"/>
              <a:t> </a:t>
            </a:r>
            <a:r>
              <a:rPr lang="en-US" baseline="0" dirty="0" err="1" smtClean="0"/>
              <a:t>cele</a:t>
            </a:r>
            <a:r>
              <a:rPr lang="en-US" baseline="0" dirty="0" smtClean="0"/>
              <a:t> </a:t>
            </a:r>
            <a:r>
              <a:rPr lang="en-US" baseline="0" dirty="0" err="1" smtClean="0"/>
              <a:t>scrise</a:t>
            </a:r>
            <a:r>
              <a:rPr lang="en-US" baseline="0" dirty="0" smtClean="0"/>
              <a:t> </a:t>
            </a:r>
            <a:r>
              <a:rPr lang="en-US" baseline="0" dirty="0" err="1" smtClean="0"/>
              <a:t>mai</a:t>
            </a:r>
            <a:r>
              <a:rPr lang="en-US" baseline="0" dirty="0" smtClean="0"/>
              <a:t> </a:t>
            </a:r>
            <a:r>
              <a:rPr lang="en-US" baseline="0" dirty="0" err="1" smtClean="0"/>
              <a:t>sus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Toate</a:t>
            </a:r>
            <a:r>
              <a:rPr lang="en-US" dirty="0" smtClean="0"/>
              <a:t> </a:t>
            </a:r>
            <a:r>
              <a:rPr lang="en-US" dirty="0" err="1" smtClean="0"/>
              <a:t>aceste</a:t>
            </a:r>
            <a:r>
              <a:rPr lang="en-US" dirty="0" smtClean="0"/>
              <a:t> </a:t>
            </a:r>
            <a:r>
              <a:rPr lang="en-US" dirty="0" err="1" smtClean="0"/>
              <a:t>sectiuni</a:t>
            </a:r>
            <a:r>
              <a:rPr lang="en-US" dirty="0" smtClean="0"/>
              <a:t> </a:t>
            </a:r>
            <a:r>
              <a:rPr lang="en-US" dirty="0" err="1" smtClean="0"/>
              <a:t>va</a:t>
            </a:r>
            <a:r>
              <a:rPr lang="en-US" dirty="0" smtClean="0"/>
              <a:t> </a:t>
            </a:r>
            <a:r>
              <a:rPr lang="en-US" dirty="0" err="1" smtClean="0"/>
              <a:t>vor</a:t>
            </a:r>
            <a:r>
              <a:rPr lang="en-US" dirty="0" smtClean="0"/>
              <a:t> </a:t>
            </a:r>
            <a:r>
              <a:rPr lang="en-US" dirty="0" err="1" smtClean="0"/>
              <a:t>aduce</a:t>
            </a:r>
            <a:r>
              <a:rPr lang="en-US" dirty="0" smtClean="0"/>
              <a:t> </a:t>
            </a:r>
            <a:r>
              <a:rPr lang="en-US" dirty="0" err="1" smtClean="0"/>
              <a:t>si</a:t>
            </a:r>
            <a:r>
              <a:rPr lang="en-US" dirty="0" smtClean="0"/>
              <a:t> </a:t>
            </a:r>
            <a:r>
              <a:rPr lang="en-US" dirty="0" err="1" smtClean="0"/>
              <a:t>foarte</a:t>
            </a:r>
            <a:r>
              <a:rPr lang="en-US" dirty="0" smtClean="0"/>
              <a:t> </a:t>
            </a:r>
            <a:r>
              <a:rPr lang="en-US" dirty="0" err="1" smtClean="0"/>
              <a:t>multe</a:t>
            </a:r>
            <a:r>
              <a:rPr lang="en-US" dirty="0" smtClean="0"/>
              <a:t> </a:t>
            </a:r>
            <a:r>
              <a:rPr lang="en-US" dirty="0" err="1" smtClean="0"/>
              <a:t>beneficii</a:t>
            </a:r>
            <a:r>
              <a:rPr lang="en-US" dirty="0" smtClean="0"/>
              <a:t>. </a:t>
            </a:r>
            <a:r>
              <a:rPr lang="en-US" dirty="0" err="1" smtClean="0"/>
              <a:t>Dupa</a:t>
            </a:r>
            <a:r>
              <a:rPr lang="en-US" dirty="0" smtClean="0"/>
              <a:t> cum </a:t>
            </a:r>
            <a:r>
              <a:rPr lang="en-US" dirty="0" err="1" smtClean="0"/>
              <a:t>vedeti</a:t>
            </a:r>
            <a:r>
              <a:rPr lang="en-US" dirty="0" smtClean="0"/>
              <a:t>, </a:t>
            </a:r>
            <a:r>
              <a:rPr lang="en-US" dirty="0" err="1" smtClean="0"/>
              <a:t>programul</a:t>
            </a:r>
            <a:r>
              <a:rPr lang="en-US" dirty="0" smtClean="0"/>
              <a:t> </a:t>
            </a:r>
            <a:r>
              <a:rPr lang="en-US" dirty="0" err="1" smtClean="0"/>
              <a:t>va</a:t>
            </a:r>
            <a:r>
              <a:rPr lang="en-US" dirty="0" smtClean="0"/>
              <a:t> </a:t>
            </a:r>
            <a:r>
              <a:rPr lang="en-US" dirty="0" err="1" smtClean="0"/>
              <a:t>aduce</a:t>
            </a:r>
            <a:r>
              <a:rPr lang="en-US" dirty="0" smtClean="0"/>
              <a:t> </a:t>
            </a:r>
            <a:r>
              <a:rPr lang="en-US" dirty="0" err="1" smtClean="0"/>
              <a:t>recunoastere</a:t>
            </a:r>
            <a:r>
              <a:rPr lang="en-US" dirty="0" smtClean="0"/>
              <a:t>, </a:t>
            </a:r>
            <a:r>
              <a:rPr lang="en-US" dirty="0" err="1" smtClean="0"/>
              <a:t>va</a:t>
            </a:r>
            <a:r>
              <a:rPr lang="en-US" dirty="0" smtClean="0"/>
              <a:t> </a:t>
            </a:r>
            <a:r>
              <a:rPr lang="en-US" dirty="0" err="1" smtClean="0"/>
              <a:t>ajuta</a:t>
            </a:r>
            <a:r>
              <a:rPr lang="en-US" dirty="0" smtClean="0"/>
              <a:t> in </a:t>
            </a:r>
            <a:r>
              <a:rPr lang="en-US" dirty="0" err="1" smtClean="0"/>
              <a:t>viata</a:t>
            </a:r>
            <a:r>
              <a:rPr lang="en-US" dirty="0" smtClean="0"/>
              <a:t> </a:t>
            </a:r>
            <a:r>
              <a:rPr lang="en-US" dirty="0" err="1" smtClean="0"/>
              <a:t>profesionala</a:t>
            </a:r>
            <a:r>
              <a:rPr lang="en-US" dirty="0" smtClean="0"/>
              <a:t>,</a:t>
            </a:r>
            <a:r>
              <a:rPr lang="en-US" baseline="0" dirty="0" smtClean="0"/>
              <a:t> </a:t>
            </a:r>
            <a:r>
              <a:rPr lang="en-US" baseline="0" dirty="0" err="1" smtClean="0"/>
              <a:t>dar</a:t>
            </a:r>
            <a:r>
              <a:rPr lang="en-US" baseline="0" dirty="0" smtClean="0"/>
              <a:t> in </a:t>
            </a:r>
            <a:r>
              <a:rPr lang="en-US" baseline="0" dirty="0" err="1" smtClean="0"/>
              <a:t>acelasi</a:t>
            </a:r>
            <a:r>
              <a:rPr lang="en-US" baseline="0" dirty="0" smtClean="0"/>
              <a:t> </a:t>
            </a:r>
            <a:r>
              <a:rPr lang="en-US" baseline="0" dirty="0" err="1" smtClean="0"/>
              <a:t>timp</a:t>
            </a:r>
            <a:r>
              <a:rPr lang="en-US" baseline="0" dirty="0" smtClean="0"/>
              <a:t> </a:t>
            </a:r>
            <a:r>
              <a:rPr lang="en-US" baseline="0" dirty="0" err="1" smtClean="0"/>
              <a:t>va</a:t>
            </a:r>
            <a:r>
              <a:rPr lang="en-US" baseline="0" dirty="0" smtClean="0"/>
              <a:t> </a:t>
            </a:r>
            <a:r>
              <a:rPr lang="en-US" baseline="0" dirty="0" err="1" smtClean="0"/>
              <a:t>va</a:t>
            </a:r>
            <a:r>
              <a:rPr lang="en-US" baseline="0" dirty="0" smtClean="0"/>
              <a:t> </a:t>
            </a:r>
            <a:r>
              <a:rPr lang="en-US" baseline="0" dirty="0" err="1" smtClean="0"/>
              <a:t>aduce</a:t>
            </a:r>
            <a:r>
              <a:rPr lang="en-US" baseline="0" dirty="0" smtClean="0"/>
              <a:t> </a:t>
            </a:r>
            <a:r>
              <a:rPr lang="en-US" baseline="0" dirty="0" err="1" smtClean="0"/>
              <a:t>noi</a:t>
            </a:r>
            <a:r>
              <a:rPr lang="en-US" baseline="0" dirty="0" smtClean="0"/>
              <a:t> </a:t>
            </a:r>
            <a:r>
              <a:rPr lang="en-US" baseline="0" dirty="0" err="1" smtClean="0"/>
              <a:t>prieteni</a:t>
            </a:r>
            <a:r>
              <a:rPr lang="en-US" baseline="0" dirty="0" smtClean="0"/>
              <a:t> </a:t>
            </a:r>
            <a:r>
              <a:rPr lang="en-US" baseline="0" dirty="0" err="1" smtClean="0"/>
              <a:t>si</a:t>
            </a:r>
            <a:r>
              <a:rPr lang="en-US" baseline="0" dirty="0" smtClean="0"/>
              <a:t> </a:t>
            </a:r>
            <a:r>
              <a:rPr lang="en-US" baseline="0" dirty="0" err="1" smtClean="0"/>
              <a:t>distractie</a:t>
            </a:r>
            <a:r>
              <a:rPr lang="en-US" baseline="0" dirty="0" smtClean="0"/>
              <a:t>, </a:t>
            </a:r>
            <a:r>
              <a:rPr lang="en-US" baseline="0" dirty="0" err="1" smtClean="0"/>
              <a:t>pe</a:t>
            </a:r>
            <a:r>
              <a:rPr lang="en-US" baseline="0" dirty="0" smtClean="0"/>
              <a:t> </a:t>
            </a:r>
            <a:r>
              <a:rPr lang="en-US" baseline="0" dirty="0" err="1" smtClean="0"/>
              <a:t>langa</a:t>
            </a:r>
            <a:r>
              <a:rPr lang="en-US" baseline="0" dirty="0" smtClean="0"/>
              <a:t> </a:t>
            </a:r>
            <a:r>
              <a:rPr lang="en-US" baseline="0" dirty="0" err="1" smtClean="0"/>
              <a:t>cele</a:t>
            </a:r>
            <a:r>
              <a:rPr lang="en-US" baseline="0" dirty="0" smtClean="0"/>
              <a:t> </a:t>
            </a:r>
            <a:r>
              <a:rPr lang="en-US" baseline="0" dirty="0" err="1" smtClean="0"/>
              <a:t>scrise</a:t>
            </a:r>
            <a:r>
              <a:rPr lang="en-US" baseline="0" dirty="0" smtClean="0"/>
              <a:t> </a:t>
            </a:r>
            <a:r>
              <a:rPr lang="en-US" baseline="0" dirty="0" err="1" smtClean="0"/>
              <a:t>mai</a:t>
            </a:r>
            <a:r>
              <a:rPr lang="en-US" baseline="0" dirty="0" smtClean="0"/>
              <a:t> </a:t>
            </a:r>
            <a:r>
              <a:rPr lang="en-US" baseline="0" dirty="0" err="1" smtClean="0"/>
              <a:t>sus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Toate</a:t>
            </a:r>
            <a:r>
              <a:rPr lang="en-US" dirty="0" smtClean="0"/>
              <a:t> </a:t>
            </a:r>
            <a:r>
              <a:rPr lang="en-US" dirty="0" err="1" smtClean="0"/>
              <a:t>aceste</a:t>
            </a:r>
            <a:r>
              <a:rPr lang="en-US" dirty="0" smtClean="0"/>
              <a:t> </a:t>
            </a:r>
            <a:r>
              <a:rPr lang="en-US" dirty="0" err="1" smtClean="0"/>
              <a:t>sectiuni</a:t>
            </a:r>
            <a:r>
              <a:rPr lang="en-US" dirty="0" smtClean="0"/>
              <a:t> </a:t>
            </a:r>
            <a:r>
              <a:rPr lang="en-US" dirty="0" err="1" smtClean="0"/>
              <a:t>va</a:t>
            </a:r>
            <a:r>
              <a:rPr lang="en-US" dirty="0" smtClean="0"/>
              <a:t> </a:t>
            </a:r>
            <a:r>
              <a:rPr lang="en-US" dirty="0" err="1" smtClean="0"/>
              <a:t>vor</a:t>
            </a:r>
            <a:r>
              <a:rPr lang="en-US" dirty="0" smtClean="0"/>
              <a:t> </a:t>
            </a:r>
            <a:r>
              <a:rPr lang="en-US" dirty="0" err="1" smtClean="0"/>
              <a:t>aduce</a:t>
            </a:r>
            <a:r>
              <a:rPr lang="en-US" dirty="0" smtClean="0"/>
              <a:t> </a:t>
            </a:r>
            <a:r>
              <a:rPr lang="en-US" dirty="0" err="1" smtClean="0"/>
              <a:t>si</a:t>
            </a:r>
            <a:r>
              <a:rPr lang="en-US" dirty="0" smtClean="0"/>
              <a:t> </a:t>
            </a:r>
            <a:r>
              <a:rPr lang="en-US" dirty="0" err="1" smtClean="0"/>
              <a:t>foarte</a:t>
            </a:r>
            <a:r>
              <a:rPr lang="en-US" dirty="0" smtClean="0"/>
              <a:t> </a:t>
            </a:r>
            <a:r>
              <a:rPr lang="en-US" dirty="0" err="1" smtClean="0"/>
              <a:t>multe</a:t>
            </a:r>
            <a:r>
              <a:rPr lang="en-US" dirty="0" smtClean="0"/>
              <a:t> </a:t>
            </a:r>
            <a:r>
              <a:rPr lang="en-US" dirty="0" err="1" smtClean="0"/>
              <a:t>beneficii</a:t>
            </a:r>
            <a:r>
              <a:rPr lang="en-US" dirty="0" smtClean="0"/>
              <a:t>. </a:t>
            </a:r>
            <a:r>
              <a:rPr lang="en-US" dirty="0" err="1" smtClean="0"/>
              <a:t>Dupa</a:t>
            </a:r>
            <a:r>
              <a:rPr lang="en-US" dirty="0" smtClean="0"/>
              <a:t> cum </a:t>
            </a:r>
            <a:r>
              <a:rPr lang="en-US" dirty="0" err="1" smtClean="0"/>
              <a:t>vedeti</a:t>
            </a:r>
            <a:r>
              <a:rPr lang="en-US" dirty="0" smtClean="0"/>
              <a:t>, </a:t>
            </a:r>
            <a:r>
              <a:rPr lang="en-US" dirty="0" err="1" smtClean="0"/>
              <a:t>programul</a:t>
            </a:r>
            <a:r>
              <a:rPr lang="en-US" dirty="0" smtClean="0"/>
              <a:t> </a:t>
            </a:r>
            <a:r>
              <a:rPr lang="en-US" dirty="0" err="1" smtClean="0"/>
              <a:t>va</a:t>
            </a:r>
            <a:r>
              <a:rPr lang="en-US" dirty="0" smtClean="0"/>
              <a:t> </a:t>
            </a:r>
            <a:r>
              <a:rPr lang="en-US" dirty="0" err="1" smtClean="0"/>
              <a:t>aduce</a:t>
            </a:r>
            <a:r>
              <a:rPr lang="en-US" dirty="0" smtClean="0"/>
              <a:t> </a:t>
            </a:r>
            <a:r>
              <a:rPr lang="en-US" dirty="0" err="1" smtClean="0"/>
              <a:t>recunoastere</a:t>
            </a:r>
            <a:r>
              <a:rPr lang="en-US" dirty="0" smtClean="0"/>
              <a:t>, </a:t>
            </a:r>
            <a:r>
              <a:rPr lang="en-US" dirty="0" err="1" smtClean="0"/>
              <a:t>va</a:t>
            </a:r>
            <a:r>
              <a:rPr lang="en-US" dirty="0" smtClean="0"/>
              <a:t> </a:t>
            </a:r>
            <a:r>
              <a:rPr lang="en-US" dirty="0" err="1" smtClean="0"/>
              <a:t>ajuta</a:t>
            </a:r>
            <a:r>
              <a:rPr lang="en-US" dirty="0" smtClean="0"/>
              <a:t> in </a:t>
            </a:r>
            <a:r>
              <a:rPr lang="en-US" dirty="0" err="1" smtClean="0"/>
              <a:t>viata</a:t>
            </a:r>
            <a:r>
              <a:rPr lang="en-US" dirty="0" smtClean="0"/>
              <a:t> </a:t>
            </a:r>
            <a:r>
              <a:rPr lang="en-US" dirty="0" err="1" smtClean="0"/>
              <a:t>profesionala</a:t>
            </a:r>
            <a:r>
              <a:rPr lang="en-US" dirty="0" smtClean="0"/>
              <a:t>,</a:t>
            </a:r>
            <a:r>
              <a:rPr lang="en-US" baseline="0" dirty="0" smtClean="0"/>
              <a:t> </a:t>
            </a:r>
            <a:r>
              <a:rPr lang="en-US" baseline="0" dirty="0" err="1" smtClean="0"/>
              <a:t>dar</a:t>
            </a:r>
            <a:r>
              <a:rPr lang="en-US" baseline="0" dirty="0" smtClean="0"/>
              <a:t> in </a:t>
            </a:r>
            <a:r>
              <a:rPr lang="en-US" baseline="0" dirty="0" err="1" smtClean="0"/>
              <a:t>acelasi</a:t>
            </a:r>
            <a:r>
              <a:rPr lang="en-US" baseline="0" dirty="0" smtClean="0"/>
              <a:t> </a:t>
            </a:r>
            <a:r>
              <a:rPr lang="en-US" baseline="0" dirty="0" err="1" smtClean="0"/>
              <a:t>timp</a:t>
            </a:r>
            <a:r>
              <a:rPr lang="en-US" baseline="0" dirty="0" smtClean="0"/>
              <a:t> </a:t>
            </a:r>
            <a:r>
              <a:rPr lang="en-US" baseline="0" dirty="0" err="1" smtClean="0"/>
              <a:t>va</a:t>
            </a:r>
            <a:r>
              <a:rPr lang="en-US" baseline="0" dirty="0" smtClean="0"/>
              <a:t> </a:t>
            </a:r>
            <a:r>
              <a:rPr lang="en-US" baseline="0" dirty="0" err="1" smtClean="0"/>
              <a:t>va</a:t>
            </a:r>
            <a:r>
              <a:rPr lang="en-US" baseline="0" dirty="0" smtClean="0"/>
              <a:t> </a:t>
            </a:r>
            <a:r>
              <a:rPr lang="en-US" baseline="0" dirty="0" err="1" smtClean="0"/>
              <a:t>aduce</a:t>
            </a:r>
            <a:r>
              <a:rPr lang="en-US" baseline="0" dirty="0" smtClean="0"/>
              <a:t> </a:t>
            </a:r>
            <a:r>
              <a:rPr lang="en-US" baseline="0" dirty="0" err="1" smtClean="0"/>
              <a:t>noi</a:t>
            </a:r>
            <a:r>
              <a:rPr lang="en-US" baseline="0" dirty="0" smtClean="0"/>
              <a:t> </a:t>
            </a:r>
            <a:r>
              <a:rPr lang="en-US" baseline="0" dirty="0" err="1" smtClean="0"/>
              <a:t>prieteni</a:t>
            </a:r>
            <a:r>
              <a:rPr lang="en-US" baseline="0" dirty="0" smtClean="0"/>
              <a:t> </a:t>
            </a:r>
            <a:r>
              <a:rPr lang="en-US" baseline="0" dirty="0" err="1" smtClean="0"/>
              <a:t>si</a:t>
            </a:r>
            <a:r>
              <a:rPr lang="en-US" baseline="0" dirty="0" smtClean="0"/>
              <a:t> </a:t>
            </a:r>
            <a:r>
              <a:rPr lang="en-US" baseline="0" dirty="0" err="1" smtClean="0"/>
              <a:t>distractie</a:t>
            </a:r>
            <a:r>
              <a:rPr lang="en-US" baseline="0" dirty="0" smtClean="0"/>
              <a:t>, </a:t>
            </a:r>
            <a:r>
              <a:rPr lang="en-US" baseline="0" dirty="0" err="1" smtClean="0"/>
              <a:t>pe</a:t>
            </a:r>
            <a:r>
              <a:rPr lang="en-US" baseline="0" dirty="0" smtClean="0"/>
              <a:t> </a:t>
            </a:r>
            <a:r>
              <a:rPr lang="en-US" baseline="0" dirty="0" err="1" smtClean="0"/>
              <a:t>langa</a:t>
            </a:r>
            <a:r>
              <a:rPr lang="en-US" baseline="0" dirty="0" smtClean="0"/>
              <a:t> </a:t>
            </a:r>
            <a:r>
              <a:rPr lang="en-US" baseline="0" dirty="0" err="1" smtClean="0"/>
              <a:t>cele</a:t>
            </a:r>
            <a:r>
              <a:rPr lang="en-US" baseline="0" dirty="0" smtClean="0"/>
              <a:t> </a:t>
            </a:r>
            <a:r>
              <a:rPr lang="en-US" baseline="0" dirty="0" err="1" smtClean="0"/>
              <a:t>scrise</a:t>
            </a:r>
            <a:r>
              <a:rPr lang="en-US" baseline="0" dirty="0" smtClean="0"/>
              <a:t> </a:t>
            </a:r>
            <a:r>
              <a:rPr lang="en-US" baseline="0" dirty="0" err="1" smtClean="0"/>
              <a:t>mai</a:t>
            </a:r>
            <a:r>
              <a:rPr lang="en-US" baseline="0" dirty="0" smtClean="0"/>
              <a:t> </a:t>
            </a:r>
            <a:r>
              <a:rPr lang="en-US" baseline="0" dirty="0" err="1" smtClean="0"/>
              <a:t>sus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Toate</a:t>
            </a:r>
            <a:r>
              <a:rPr lang="en-US" dirty="0" smtClean="0"/>
              <a:t> </a:t>
            </a:r>
            <a:r>
              <a:rPr lang="en-US" dirty="0" err="1" smtClean="0"/>
              <a:t>aceste</a:t>
            </a:r>
            <a:r>
              <a:rPr lang="en-US" dirty="0" smtClean="0"/>
              <a:t> </a:t>
            </a:r>
            <a:r>
              <a:rPr lang="en-US" dirty="0" err="1" smtClean="0"/>
              <a:t>sectiuni</a:t>
            </a:r>
            <a:r>
              <a:rPr lang="en-US" dirty="0" smtClean="0"/>
              <a:t> </a:t>
            </a:r>
            <a:r>
              <a:rPr lang="en-US" dirty="0" err="1" smtClean="0"/>
              <a:t>va</a:t>
            </a:r>
            <a:r>
              <a:rPr lang="en-US" dirty="0" smtClean="0"/>
              <a:t> </a:t>
            </a:r>
            <a:r>
              <a:rPr lang="en-US" dirty="0" err="1" smtClean="0"/>
              <a:t>vor</a:t>
            </a:r>
            <a:r>
              <a:rPr lang="en-US" dirty="0" smtClean="0"/>
              <a:t> </a:t>
            </a:r>
            <a:r>
              <a:rPr lang="en-US" dirty="0" err="1" smtClean="0"/>
              <a:t>aduce</a:t>
            </a:r>
            <a:r>
              <a:rPr lang="en-US" dirty="0" smtClean="0"/>
              <a:t> </a:t>
            </a:r>
            <a:r>
              <a:rPr lang="en-US" dirty="0" err="1" smtClean="0"/>
              <a:t>si</a:t>
            </a:r>
            <a:r>
              <a:rPr lang="en-US" dirty="0" smtClean="0"/>
              <a:t> </a:t>
            </a:r>
            <a:r>
              <a:rPr lang="en-US" dirty="0" err="1" smtClean="0"/>
              <a:t>foarte</a:t>
            </a:r>
            <a:r>
              <a:rPr lang="en-US" dirty="0" smtClean="0"/>
              <a:t> </a:t>
            </a:r>
            <a:r>
              <a:rPr lang="en-US" dirty="0" err="1" smtClean="0"/>
              <a:t>multe</a:t>
            </a:r>
            <a:r>
              <a:rPr lang="en-US" dirty="0" smtClean="0"/>
              <a:t> </a:t>
            </a:r>
            <a:r>
              <a:rPr lang="en-US" dirty="0" err="1" smtClean="0"/>
              <a:t>beneficii</a:t>
            </a:r>
            <a:r>
              <a:rPr lang="en-US" dirty="0" smtClean="0"/>
              <a:t>. </a:t>
            </a:r>
            <a:r>
              <a:rPr lang="en-US" dirty="0" err="1" smtClean="0"/>
              <a:t>Dupa</a:t>
            </a:r>
            <a:r>
              <a:rPr lang="en-US" dirty="0" smtClean="0"/>
              <a:t> cum </a:t>
            </a:r>
            <a:r>
              <a:rPr lang="en-US" dirty="0" err="1" smtClean="0"/>
              <a:t>vedeti</a:t>
            </a:r>
            <a:r>
              <a:rPr lang="en-US" dirty="0" smtClean="0"/>
              <a:t>, </a:t>
            </a:r>
            <a:r>
              <a:rPr lang="en-US" dirty="0" err="1" smtClean="0"/>
              <a:t>programul</a:t>
            </a:r>
            <a:r>
              <a:rPr lang="en-US" dirty="0" smtClean="0"/>
              <a:t> </a:t>
            </a:r>
            <a:r>
              <a:rPr lang="en-US" dirty="0" err="1" smtClean="0"/>
              <a:t>va</a:t>
            </a:r>
            <a:r>
              <a:rPr lang="en-US" dirty="0" smtClean="0"/>
              <a:t> </a:t>
            </a:r>
            <a:r>
              <a:rPr lang="en-US" dirty="0" err="1" smtClean="0"/>
              <a:t>aduce</a:t>
            </a:r>
            <a:r>
              <a:rPr lang="en-US" dirty="0" smtClean="0"/>
              <a:t> </a:t>
            </a:r>
            <a:r>
              <a:rPr lang="en-US" dirty="0" err="1" smtClean="0"/>
              <a:t>recunoastere</a:t>
            </a:r>
            <a:r>
              <a:rPr lang="en-US" dirty="0" smtClean="0"/>
              <a:t>, </a:t>
            </a:r>
            <a:r>
              <a:rPr lang="en-US" dirty="0" err="1" smtClean="0"/>
              <a:t>va</a:t>
            </a:r>
            <a:r>
              <a:rPr lang="en-US" dirty="0" smtClean="0"/>
              <a:t> </a:t>
            </a:r>
            <a:r>
              <a:rPr lang="en-US" dirty="0" err="1" smtClean="0"/>
              <a:t>ajuta</a:t>
            </a:r>
            <a:r>
              <a:rPr lang="en-US" dirty="0" smtClean="0"/>
              <a:t> in </a:t>
            </a:r>
            <a:r>
              <a:rPr lang="en-US" dirty="0" err="1" smtClean="0"/>
              <a:t>viata</a:t>
            </a:r>
            <a:r>
              <a:rPr lang="en-US" dirty="0" smtClean="0"/>
              <a:t> </a:t>
            </a:r>
            <a:r>
              <a:rPr lang="en-US" dirty="0" err="1" smtClean="0"/>
              <a:t>profesionala</a:t>
            </a:r>
            <a:r>
              <a:rPr lang="en-US" dirty="0" smtClean="0"/>
              <a:t>,</a:t>
            </a:r>
            <a:r>
              <a:rPr lang="en-US" baseline="0" dirty="0" smtClean="0"/>
              <a:t> </a:t>
            </a:r>
            <a:r>
              <a:rPr lang="en-US" baseline="0" dirty="0" err="1" smtClean="0"/>
              <a:t>dar</a:t>
            </a:r>
            <a:r>
              <a:rPr lang="en-US" baseline="0" dirty="0" smtClean="0"/>
              <a:t> in </a:t>
            </a:r>
            <a:r>
              <a:rPr lang="en-US" baseline="0" dirty="0" err="1" smtClean="0"/>
              <a:t>acelasi</a:t>
            </a:r>
            <a:r>
              <a:rPr lang="en-US" baseline="0" dirty="0" smtClean="0"/>
              <a:t> </a:t>
            </a:r>
            <a:r>
              <a:rPr lang="en-US" baseline="0" dirty="0" err="1" smtClean="0"/>
              <a:t>timp</a:t>
            </a:r>
            <a:r>
              <a:rPr lang="en-US" baseline="0" dirty="0" smtClean="0"/>
              <a:t> </a:t>
            </a:r>
            <a:r>
              <a:rPr lang="en-US" baseline="0" dirty="0" err="1" smtClean="0"/>
              <a:t>va</a:t>
            </a:r>
            <a:r>
              <a:rPr lang="en-US" baseline="0" dirty="0" smtClean="0"/>
              <a:t> </a:t>
            </a:r>
            <a:r>
              <a:rPr lang="en-US" baseline="0" dirty="0" err="1" smtClean="0"/>
              <a:t>va</a:t>
            </a:r>
            <a:r>
              <a:rPr lang="en-US" baseline="0" dirty="0" smtClean="0"/>
              <a:t> </a:t>
            </a:r>
            <a:r>
              <a:rPr lang="en-US" baseline="0" dirty="0" err="1" smtClean="0"/>
              <a:t>aduce</a:t>
            </a:r>
            <a:r>
              <a:rPr lang="en-US" baseline="0" dirty="0" smtClean="0"/>
              <a:t> </a:t>
            </a:r>
            <a:r>
              <a:rPr lang="en-US" baseline="0" dirty="0" err="1" smtClean="0"/>
              <a:t>noi</a:t>
            </a:r>
            <a:r>
              <a:rPr lang="en-US" baseline="0" dirty="0" smtClean="0"/>
              <a:t> </a:t>
            </a:r>
            <a:r>
              <a:rPr lang="en-US" baseline="0" dirty="0" err="1" smtClean="0"/>
              <a:t>prieteni</a:t>
            </a:r>
            <a:r>
              <a:rPr lang="en-US" baseline="0" dirty="0" smtClean="0"/>
              <a:t> </a:t>
            </a:r>
            <a:r>
              <a:rPr lang="en-US" baseline="0" dirty="0" err="1" smtClean="0"/>
              <a:t>si</a:t>
            </a:r>
            <a:r>
              <a:rPr lang="en-US" baseline="0" dirty="0" smtClean="0"/>
              <a:t> </a:t>
            </a:r>
            <a:r>
              <a:rPr lang="en-US" baseline="0" dirty="0" err="1" smtClean="0"/>
              <a:t>distractie</a:t>
            </a:r>
            <a:r>
              <a:rPr lang="en-US" baseline="0" dirty="0" smtClean="0"/>
              <a:t>, </a:t>
            </a:r>
            <a:r>
              <a:rPr lang="en-US" baseline="0" dirty="0" err="1" smtClean="0"/>
              <a:t>pe</a:t>
            </a:r>
            <a:r>
              <a:rPr lang="en-US" baseline="0" dirty="0" smtClean="0"/>
              <a:t> </a:t>
            </a:r>
            <a:r>
              <a:rPr lang="en-US" baseline="0" dirty="0" err="1" smtClean="0"/>
              <a:t>langa</a:t>
            </a:r>
            <a:r>
              <a:rPr lang="en-US" baseline="0" dirty="0" smtClean="0"/>
              <a:t> </a:t>
            </a:r>
            <a:r>
              <a:rPr lang="en-US" baseline="0" dirty="0" err="1" smtClean="0"/>
              <a:t>cele</a:t>
            </a:r>
            <a:r>
              <a:rPr lang="en-US" baseline="0" dirty="0" smtClean="0"/>
              <a:t> </a:t>
            </a:r>
            <a:r>
              <a:rPr lang="en-US" baseline="0" dirty="0" err="1" smtClean="0"/>
              <a:t>scrise</a:t>
            </a:r>
            <a:r>
              <a:rPr lang="en-US" baseline="0" dirty="0" smtClean="0"/>
              <a:t> </a:t>
            </a:r>
            <a:r>
              <a:rPr lang="en-US" baseline="0" dirty="0" err="1" smtClean="0"/>
              <a:t>mai</a:t>
            </a:r>
            <a:r>
              <a:rPr lang="en-US" baseline="0" dirty="0" smtClean="0"/>
              <a:t> </a:t>
            </a:r>
            <a:r>
              <a:rPr lang="en-US" baseline="0" dirty="0" err="1" smtClean="0"/>
              <a:t>sus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Toate</a:t>
            </a:r>
            <a:r>
              <a:rPr lang="en-US" dirty="0" smtClean="0"/>
              <a:t> </a:t>
            </a:r>
            <a:r>
              <a:rPr lang="en-US" dirty="0" err="1" smtClean="0"/>
              <a:t>aceste</a:t>
            </a:r>
            <a:r>
              <a:rPr lang="en-US" dirty="0" smtClean="0"/>
              <a:t> </a:t>
            </a:r>
            <a:r>
              <a:rPr lang="en-US" dirty="0" err="1" smtClean="0"/>
              <a:t>sectiuni</a:t>
            </a:r>
            <a:r>
              <a:rPr lang="en-US" dirty="0" smtClean="0"/>
              <a:t> </a:t>
            </a:r>
            <a:r>
              <a:rPr lang="en-US" dirty="0" err="1" smtClean="0"/>
              <a:t>va</a:t>
            </a:r>
            <a:r>
              <a:rPr lang="en-US" dirty="0" smtClean="0"/>
              <a:t> </a:t>
            </a:r>
            <a:r>
              <a:rPr lang="en-US" dirty="0" err="1" smtClean="0"/>
              <a:t>vor</a:t>
            </a:r>
            <a:r>
              <a:rPr lang="en-US" dirty="0" smtClean="0"/>
              <a:t> </a:t>
            </a:r>
            <a:r>
              <a:rPr lang="en-US" dirty="0" err="1" smtClean="0"/>
              <a:t>aduce</a:t>
            </a:r>
            <a:r>
              <a:rPr lang="en-US" dirty="0" smtClean="0"/>
              <a:t> </a:t>
            </a:r>
            <a:r>
              <a:rPr lang="en-US" dirty="0" err="1" smtClean="0"/>
              <a:t>si</a:t>
            </a:r>
            <a:r>
              <a:rPr lang="en-US" dirty="0" smtClean="0"/>
              <a:t> </a:t>
            </a:r>
            <a:r>
              <a:rPr lang="en-US" dirty="0" err="1" smtClean="0"/>
              <a:t>foarte</a:t>
            </a:r>
            <a:r>
              <a:rPr lang="en-US" dirty="0" smtClean="0"/>
              <a:t> </a:t>
            </a:r>
            <a:r>
              <a:rPr lang="en-US" dirty="0" err="1" smtClean="0"/>
              <a:t>multe</a:t>
            </a:r>
            <a:r>
              <a:rPr lang="en-US" dirty="0" smtClean="0"/>
              <a:t> </a:t>
            </a:r>
            <a:r>
              <a:rPr lang="en-US" dirty="0" err="1" smtClean="0"/>
              <a:t>beneficii</a:t>
            </a:r>
            <a:r>
              <a:rPr lang="en-US" dirty="0" smtClean="0"/>
              <a:t>. </a:t>
            </a:r>
            <a:r>
              <a:rPr lang="en-US" dirty="0" err="1" smtClean="0"/>
              <a:t>Dupa</a:t>
            </a:r>
            <a:r>
              <a:rPr lang="en-US" dirty="0" smtClean="0"/>
              <a:t> cum </a:t>
            </a:r>
            <a:r>
              <a:rPr lang="en-US" dirty="0" err="1" smtClean="0"/>
              <a:t>vedeti</a:t>
            </a:r>
            <a:r>
              <a:rPr lang="en-US" dirty="0" smtClean="0"/>
              <a:t>, </a:t>
            </a:r>
            <a:r>
              <a:rPr lang="en-US" dirty="0" err="1" smtClean="0"/>
              <a:t>programul</a:t>
            </a:r>
            <a:r>
              <a:rPr lang="en-US" dirty="0" smtClean="0"/>
              <a:t> </a:t>
            </a:r>
            <a:r>
              <a:rPr lang="en-US" dirty="0" err="1" smtClean="0"/>
              <a:t>va</a:t>
            </a:r>
            <a:r>
              <a:rPr lang="en-US" dirty="0" smtClean="0"/>
              <a:t> </a:t>
            </a:r>
            <a:r>
              <a:rPr lang="en-US" dirty="0" err="1" smtClean="0"/>
              <a:t>aduce</a:t>
            </a:r>
            <a:r>
              <a:rPr lang="en-US" dirty="0" smtClean="0"/>
              <a:t> </a:t>
            </a:r>
            <a:r>
              <a:rPr lang="en-US" dirty="0" err="1" smtClean="0"/>
              <a:t>recunoastere</a:t>
            </a:r>
            <a:r>
              <a:rPr lang="en-US" dirty="0" smtClean="0"/>
              <a:t>, </a:t>
            </a:r>
            <a:r>
              <a:rPr lang="en-US" dirty="0" err="1" smtClean="0"/>
              <a:t>va</a:t>
            </a:r>
            <a:r>
              <a:rPr lang="en-US" dirty="0" smtClean="0"/>
              <a:t> </a:t>
            </a:r>
            <a:r>
              <a:rPr lang="en-US" dirty="0" err="1" smtClean="0"/>
              <a:t>ajuta</a:t>
            </a:r>
            <a:r>
              <a:rPr lang="en-US" dirty="0" smtClean="0"/>
              <a:t> in </a:t>
            </a:r>
            <a:r>
              <a:rPr lang="en-US" dirty="0" err="1" smtClean="0"/>
              <a:t>viata</a:t>
            </a:r>
            <a:r>
              <a:rPr lang="en-US" dirty="0" smtClean="0"/>
              <a:t> </a:t>
            </a:r>
            <a:r>
              <a:rPr lang="en-US" dirty="0" err="1" smtClean="0"/>
              <a:t>profesionala</a:t>
            </a:r>
            <a:r>
              <a:rPr lang="en-US" dirty="0" smtClean="0"/>
              <a:t>,</a:t>
            </a:r>
            <a:r>
              <a:rPr lang="en-US" baseline="0" dirty="0" smtClean="0"/>
              <a:t> </a:t>
            </a:r>
            <a:r>
              <a:rPr lang="en-US" baseline="0" dirty="0" err="1" smtClean="0"/>
              <a:t>dar</a:t>
            </a:r>
            <a:r>
              <a:rPr lang="en-US" baseline="0" dirty="0" smtClean="0"/>
              <a:t> in </a:t>
            </a:r>
            <a:r>
              <a:rPr lang="en-US" baseline="0" dirty="0" err="1" smtClean="0"/>
              <a:t>acelasi</a:t>
            </a:r>
            <a:r>
              <a:rPr lang="en-US" baseline="0" dirty="0" smtClean="0"/>
              <a:t> </a:t>
            </a:r>
            <a:r>
              <a:rPr lang="en-US" baseline="0" dirty="0" err="1" smtClean="0"/>
              <a:t>timp</a:t>
            </a:r>
            <a:r>
              <a:rPr lang="en-US" baseline="0" dirty="0" smtClean="0"/>
              <a:t> </a:t>
            </a:r>
            <a:r>
              <a:rPr lang="en-US" baseline="0" dirty="0" err="1" smtClean="0"/>
              <a:t>va</a:t>
            </a:r>
            <a:r>
              <a:rPr lang="en-US" baseline="0" dirty="0" smtClean="0"/>
              <a:t> </a:t>
            </a:r>
            <a:r>
              <a:rPr lang="en-US" baseline="0" dirty="0" err="1" smtClean="0"/>
              <a:t>va</a:t>
            </a:r>
            <a:r>
              <a:rPr lang="en-US" baseline="0" dirty="0" smtClean="0"/>
              <a:t> </a:t>
            </a:r>
            <a:r>
              <a:rPr lang="en-US" baseline="0" dirty="0" err="1" smtClean="0"/>
              <a:t>aduce</a:t>
            </a:r>
            <a:r>
              <a:rPr lang="en-US" baseline="0" dirty="0" smtClean="0"/>
              <a:t> </a:t>
            </a:r>
            <a:r>
              <a:rPr lang="en-US" baseline="0" dirty="0" err="1" smtClean="0"/>
              <a:t>noi</a:t>
            </a:r>
            <a:r>
              <a:rPr lang="en-US" baseline="0" dirty="0" smtClean="0"/>
              <a:t> </a:t>
            </a:r>
            <a:r>
              <a:rPr lang="en-US" baseline="0" dirty="0" err="1" smtClean="0"/>
              <a:t>prieteni</a:t>
            </a:r>
            <a:r>
              <a:rPr lang="en-US" baseline="0" dirty="0" smtClean="0"/>
              <a:t> </a:t>
            </a:r>
            <a:r>
              <a:rPr lang="en-US" baseline="0" dirty="0" err="1" smtClean="0"/>
              <a:t>si</a:t>
            </a:r>
            <a:r>
              <a:rPr lang="en-US" baseline="0" dirty="0" smtClean="0"/>
              <a:t> </a:t>
            </a:r>
            <a:r>
              <a:rPr lang="en-US" baseline="0" dirty="0" err="1" smtClean="0"/>
              <a:t>distractie</a:t>
            </a:r>
            <a:r>
              <a:rPr lang="en-US" baseline="0" dirty="0" smtClean="0"/>
              <a:t>, </a:t>
            </a:r>
            <a:r>
              <a:rPr lang="en-US" baseline="0" dirty="0" err="1" smtClean="0"/>
              <a:t>pe</a:t>
            </a:r>
            <a:r>
              <a:rPr lang="en-US" baseline="0" dirty="0" smtClean="0"/>
              <a:t> </a:t>
            </a:r>
            <a:r>
              <a:rPr lang="en-US" baseline="0" dirty="0" err="1" smtClean="0"/>
              <a:t>langa</a:t>
            </a:r>
            <a:r>
              <a:rPr lang="en-US" baseline="0" dirty="0" smtClean="0"/>
              <a:t> </a:t>
            </a:r>
            <a:r>
              <a:rPr lang="en-US" baseline="0" dirty="0" err="1" smtClean="0"/>
              <a:t>cele</a:t>
            </a:r>
            <a:r>
              <a:rPr lang="en-US" baseline="0" dirty="0" smtClean="0"/>
              <a:t> </a:t>
            </a:r>
            <a:r>
              <a:rPr lang="en-US" baseline="0" dirty="0" err="1" smtClean="0"/>
              <a:t>scrise</a:t>
            </a:r>
            <a:r>
              <a:rPr lang="en-US" baseline="0" dirty="0" smtClean="0"/>
              <a:t> </a:t>
            </a:r>
            <a:r>
              <a:rPr lang="en-US" baseline="0" dirty="0" err="1" smtClean="0"/>
              <a:t>mai</a:t>
            </a:r>
            <a:r>
              <a:rPr lang="en-US" baseline="0" dirty="0" smtClean="0"/>
              <a:t> </a:t>
            </a:r>
            <a:r>
              <a:rPr lang="en-US" baseline="0" dirty="0" err="1" smtClean="0"/>
              <a:t>sus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Toate</a:t>
            </a:r>
            <a:r>
              <a:rPr lang="en-US" dirty="0" smtClean="0"/>
              <a:t> </a:t>
            </a:r>
            <a:r>
              <a:rPr lang="en-US" dirty="0" err="1" smtClean="0"/>
              <a:t>aceste</a:t>
            </a:r>
            <a:r>
              <a:rPr lang="en-US" dirty="0" smtClean="0"/>
              <a:t> </a:t>
            </a:r>
            <a:r>
              <a:rPr lang="en-US" dirty="0" err="1" smtClean="0"/>
              <a:t>sectiuni</a:t>
            </a:r>
            <a:r>
              <a:rPr lang="en-US" dirty="0" smtClean="0"/>
              <a:t> </a:t>
            </a:r>
            <a:r>
              <a:rPr lang="en-US" dirty="0" err="1" smtClean="0"/>
              <a:t>va</a:t>
            </a:r>
            <a:r>
              <a:rPr lang="en-US" dirty="0" smtClean="0"/>
              <a:t> </a:t>
            </a:r>
            <a:r>
              <a:rPr lang="en-US" dirty="0" err="1" smtClean="0"/>
              <a:t>vor</a:t>
            </a:r>
            <a:r>
              <a:rPr lang="en-US" dirty="0" smtClean="0"/>
              <a:t> </a:t>
            </a:r>
            <a:r>
              <a:rPr lang="en-US" dirty="0" err="1" smtClean="0"/>
              <a:t>aduce</a:t>
            </a:r>
            <a:r>
              <a:rPr lang="en-US" dirty="0" smtClean="0"/>
              <a:t> </a:t>
            </a:r>
            <a:r>
              <a:rPr lang="en-US" dirty="0" err="1" smtClean="0"/>
              <a:t>si</a:t>
            </a:r>
            <a:r>
              <a:rPr lang="en-US" dirty="0" smtClean="0"/>
              <a:t> </a:t>
            </a:r>
            <a:r>
              <a:rPr lang="en-US" dirty="0" err="1" smtClean="0"/>
              <a:t>foarte</a:t>
            </a:r>
            <a:r>
              <a:rPr lang="en-US" dirty="0" smtClean="0"/>
              <a:t> </a:t>
            </a:r>
            <a:r>
              <a:rPr lang="en-US" dirty="0" err="1" smtClean="0"/>
              <a:t>multe</a:t>
            </a:r>
            <a:r>
              <a:rPr lang="en-US" dirty="0" smtClean="0"/>
              <a:t> </a:t>
            </a:r>
            <a:r>
              <a:rPr lang="en-US" dirty="0" err="1" smtClean="0"/>
              <a:t>beneficii</a:t>
            </a:r>
            <a:r>
              <a:rPr lang="en-US" dirty="0" smtClean="0"/>
              <a:t>. </a:t>
            </a:r>
            <a:r>
              <a:rPr lang="en-US" dirty="0" err="1" smtClean="0"/>
              <a:t>Dupa</a:t>
            </a:r>
            <a:r>
              <a:rPr lang="en-US" dirty="0" smtClean="0"/>
              <a:t> cum </a:t>
            </a:r>
            <a:r>
              <a:rPr lang="en-US" dirty="0" err="1" smtClean="0"/>
              <a:t>vedeti</a:t>
            </a:r>
            <a:r>
              <a:rPr lang="en-US" dirty="0" smtClean="0"/>
              <a:t>, </a:t>
            </a:r>
            <a:r>
              <a:rPr lang="en-US" dirty="0" err="1" smtClean="0"/>
              <a:t>programul</a:t>
            </a:r>
            <a:r>
              <a:rPr lang="en-US" dirty="0" smtClean="0"/>
              <a:t> </a:t>
            </a:r>
            <a:r>
              <a:rPr lang="en-US" dirty="0" err="1" smtClean="0"/>
              <a:t>va</a:t>
            </a:r>
            <a:r>
              <a:rPr lang="en-US" dirty="0" smtClean="0"/>
              <a:t> </a:t>
            </a:r>
            <a:r>
              <a:rPr lang="en-US" dirty="0" err="1" smtClean="0"/>
              <a:t>aduce</a:t>
            </a:r>
            <a:r>
              <a:rPr lang="en-US" dirty="0" smtClean="0"/>
              <a:t> </a:t>
            </a:r>
            <a:r>
              <a:rPr lang="en-US" dirty="0" err="1" smtClean="0"/>
              <a:t>recunoastere</a:t>
            </a:r>
            <a:r>
              <a:rPr lang="en-US" dirty="0" smtClean="0"/>
              <a:t>, </a:t>
            </a:r>
            <a:r>
              <a:rPr lang="en-US" dirty="0" err="1" smtClean="0"/>
              <a:t>va</a:t>
            </a:r>
            <a:r>
              <a:rPr lang="en-US" dirty="0" smtClean="0"/>
              <a:t> </a:t>
            </a:r>
            <a:r>
              <a:rPr lang="en-US" dirty="0" err="1" smtClean="0"/>
              <a:t>ajuta</a:t>
            </a:r>
            <a:r>
              <a:rPr lang="en-US" dirty="0" smtClean="0"/>
              <a:t> in </a:t>
            </a:r>
            <a:r>
              <a:rPr lang="en-US" dirty="0" err="1" smtClean="0"/>
              <a:t>viata</a:t>
            </a:r>
            <a:r>
              <a:rPr lang="en-US" dirty="0" smtClean="0"/>
              <a:t> </a:t>
            </a:r>
            <a:r>
              <a:rPr lang="en-US" dirty="0" err="1" smtClean="0"/>
              <a:t>profesionala</a:t>
            </a:r>
            <a:r>
              <a:rPr lang="en-US" dirty="0" smtClean="0"/>
              <a:t>,</a:t>
            </a:r>
            <a:r>
              <a:rPr lang="en-US" baseline="0" dirty="0" smtClean="0"/>
              <a:t> </a:t>
            </a:r>
            <a:r>
              <a:rPr lang="en-US" baseline="0" dirty="0" err="1" smtClean="0"/>
              <a:t>dar</a:t>
            </a:r>
            <a:r>
              <a:rPr lang="en-US" baseline="0" dirty="0" smtClean="0"/>
              <a:t> in </a:t>
            </a:r>
            <a:r>
              <a:rPr lang="en-US" baseline="0" dirty="0" err="1" smtClean="0"/>
              <a:t>acelasi</a:t>
            </a:r>
            <a:r>
              <a:rPr lang="en-US" baseline="0" dirty="0" smtClean="0"/>
              <a:t> </a:t>
            </a:r>
            <a:r>
              <a:rPr lang="en-US" baseline="0" dirty="0" err="1" smtClean="0"/>
              <a:t>timp</a:t>
            </a:r>
            <a:r>
              <a:rPr lang="en-US" baseline="0" dirty="0" smtClean="0"/>
              <a:t> </a:t>
            </a:r>
            <a:r>
              <a:rPr lang="en-US" baseline="0" dirty="0" err="1" smtClean="0"/>
              <a:t>va</a:t>
            </a:r>
            <a:r>
              <a:rPr lang="en-US" baseline="0" dirty="0" smtClean="0"/>
              <a:t> </a:t>
            </a:r>
            <a:r>
              <a:rPr lang="en-US" baseline="0" dirty="0" err="1" smtClean="0"/>
              <a:t>va</a:t>
            </a:r>
            <a:r>
              <a:rPr lang="en-US" baseline="0" dirty="0" smtClean="0"/>
              <a:t> </a:t>
            </a:r>
            <a:r>
              <a:rPr lang="en-US" baseline="0" dirty="0" err="1" smtClean="0"/>
              <a:t>aduce</a:t>
            </a:r>
            <a:r>
              <a:rPr lang="en-US" baseline="0" dirty="0" smtClean="0"/>
              <a:t> </a:t>
            </a:r>
            <a:r>
              <a:rPr lang="en-US" baseline="0" dirty="0" err="1" smtClean="0"/>
              <a:t>noi</a:t>
            </a:r>
            <a:r>
              <a:rPr lang="en-US" baseline="0" dirty="0" smtClean="0"/>
              <a:t> </a:t>
            </a:r>
            <a:r>
              <a:rPr lang="en-US" baseline="0" dirty="0" err="1" smtClean="0"/>
              <a:t>prieteni</a:t>
            </a:r>
            <a:r>
              <a:rPr lang="en-US" baseline="0" dirty="0" smtClean="0"/>
              <a:t> </a:t>
            </a:r>
            <a:r>
              <a:rPr lang="en-US" baseline="0" dirty="0" err="1" smtClean="0"/>
              <a:t>si</a:t>
            </a:r>
            <a:r>
              <a:rPr lang="en-US" baseline="0" dirty="0" smtClean="0"/>
              <a:t> </a:t>
            </a:r>
            <a:r>
              <a:rPr lang="en-US" baseline="0" dirty="0" err="1" smtClean="0"/>
              <a:t>distractie</a:t>
            </a:r>
            <a:r>
              <a:rPr lang="en-US" baseline="0" dirty="0" smtClean="0"/>
              <a:t>, </a:t>
            </a:r>
            <a:r>
              <a:rPr lang="en-US" baseline="0" dirty="0" err="1" smtClean="0"/>
              <a:t>pe</a:t>
            </a:r>
            <a:r>
              <a:rPr lang="en-US" baseline="0" dirty="0" smtClean="0"/>
              <a:t> </a:t>
            </a:r>
            <a:r>
              <a:rPr lang="en-US" baseline="0" dirty="0" err="1" smtClean="0"/>
              <a:t>langa</a:t>
            </a:r>
            <a:r>
              <a:rPr lang="en-US" baseline="0" dirty="0" smtClean="0"/>
              <a:t> </a:t>
            </a:r>
            <a:r>
              <a:rPr lang="en-US" baseline="0" dirty="0" err="1" smtClean="0"/>
              <a:t>cele</a:t>
            </a:r>
            <a:r>
              <a:rPr lang="en-US" baseline="0" dirty="0" smtClean="0"/>
              <a:t> </a:t>
            </a:r>
            <a:r>
              <a:rPr lang="en-US" baseline="0" dirty="0" err="1" smtClean="0"/>
              <a:t>scrise</a:t>
            </a:r>
            <a:r>
              <a:rPr lang="en-US" baseline="0" dirty="0" smtClean="0"/>
              <a:t> </a:t>
            </a:r>
            <a:r>
              <a:rPr lang="en-US" baseline="0" dirty="0" err="1" smtClean="0"/>
              <a:t>mai</a:t>
            </a:r>
            <a:r>
              <a:rPr lang="en-US" baseline="0" dirty="0" smtClean="0"/>
              <a:t> </a:t>
            </a:r>
            <a:r>
              <a:rPr lang="en-US" baseline="0" dirty="0" err="1" smtClean="0"/>
              <a:t>sus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Toate</a:t>
            </a:r>
            <a:r>
              <a:rPr lang="en-US" dirty="0" smtClean="0"/>
              <a:t> </a:t>
            </a:r>
            <a:r>
              <a:rPr lang="en-US" dirty="0" err="1" smtClean="0"/>
              <a:t>aceste</a:t>
            </a:r>
            <a:r>
              <a:rPr lang="en-US" dirty="0" smtClean="0"/>
              <a:t> </a:t>
            </a:r>
            <a:r>
              <a:rPr lang="en-US" dirty="0" err="1" smtClean="0"/>
              <a:t>sectiuni</a:t>
            </a:r>
            <a:r>
              <a:rPr lang="en-US" dirty="0" smtClean="0"/>
              <a:t> </a:t>
            </a:r>
            <a:r>
              <a:rPr lang="en-US" dirty="0" err="1" smtClean="0"/>
              <a:t>va</a:t>
            </a:r>
            <a:r>
              <a:rPr lang="en-US" dirty="0" smtClean="0"/>
              <a:t> </a:t>
            </a:r>
            <a:r>
              <a:rPr lang="en-US" dirty="0" err="1" smtClean="0"/>
              <a:t>vor</a:t>
            </a:r>
            <a:r>
              <a:rPr lang="en-US" dirty="0" smtClean="0"/>
              <a:t> </a:t>
            </a:r>
            <a:r>
              <a:rPr lang="en-US" dirty="0" err="1" smtClean="0"/>
              <a:t>aduce</a:t>
            </a:r>
            <a:r>
              <a:rPr lang="en-US" dirty="0" smtClean="0"/>
              <a:t> </a:t>
            </a:r>
            <a:r>
              <a:rPr lang="en-US" dirty="0" err="1" smtClean="0"/>
              <a:t>si</a:t>
            </a:r>
            <a:r>
              <a:rPr lang="en-US" dirty="0" smtClean="0"/>
              <a:t> </a:t>
            </a:r>
            <a:r>
              <a:rPr lang="en-US" dirty="0" err="1" smtClean="0"/>
              <a:t>foarte</a:t>
            </a:r>
            <a:r>
              <a:rPr lang="en-US" dirty="0" smtClean="0"/>
              <a:t> </a:t>
            </a:r>
            <a:r>
              <a:rPr lang="en-US" dirty="0" err="1" smtClean="0"/>
              <a:t>multe</a:t>
            </a:r>
            <a:r>
              <a:rPr lang="en-US" dirty="0" smtClean="0"/>
              <a:t> </a:t>
            </a:r>
            <a:r>
              <a:rPr lang="en-US" dirty="0" err="1" smtClean="0"/>
              <a:t>beneficii</a:t>
            </a:r>
            <a:r>
              <a:rPr lang="en-US" dirty="0" smtClean="0"/>
              <a:t>. </a:t>
            </a:r>
            <a:r>
              <a:rPr lang="en-US" dirty="0" err="1" smtClean="0"/>
              <a:t>Dupa</a:t>
            </a:r>
            <a:r>
              <a:rPr lang="en-US" dirty="0" smtClean="0"/>
              <a:t> cum </a:t>
            </a:r>
            <a:r>
              <a:rPr lang="en-US" dirty="0" err="1" smtClean="0"/>
              <a:t>vedeti</a:t>
            </a:r>
            <a:r>
              <a:rPr lang="en-US" dirty="0" smtClean="0"/>
              <a:t>, </a:t>
            </a:r>
            <a:r>
              <a:rPr lang="en-US" dirty="0" err="1" smtClean="0"/>
              <a:t>programul</a:t>
            </a:r>
            <a:r>
              <a:rPr lang="en-US" dirty="0" smtClean="0"/>
              <a:t> </a:t>
            </a:r>
            <a:r>
              <a:rPr lang="en-US" dirty="0" err="1" smtClean="0"/>
              <a:t>va</a:t>
            </a:r>
            <a:r>
              <a:rPr lang="en-US" dirty="0" smtClean="0"/>
              <a:t> </a:t>
            </a:r>
            <a:r>
              <a:rPr lang="en-US" dirty="0" err="1" smtClean="0"/>
              <a:t>aduce</a:t>
            </a:r>
            <a:r>
              <a:rPr lang="en-US" dirty="0" smtClean="0"/>
              <a:t> </a:t>
            </a:r>
            <a:r>
              <a:rPr lang="en-US" dirty="0" err="1" smtClean="0"/>
              <a:t>recunoastere</a:t>
            </a:r>
            <a:r>
              <a:rPr lang="en-US" dirty="0" smtClean="0"/>
              <a:t>, </a:t>
            </a:r>
            <a:r>
              <a:rPr lang="en-US" dirty="0" err="1" smtClean="0"/>
              <a:t>va</a:t>
            </a:r>
            <a:r>
              <a:rPr lang="en-US" dirty="0" smtClean="0"/>
              <a:t> </a:t>
            </a:r>
            <a:r>
              <a:rPr lang="en-US" dirty="0" err="1" smtClean="0"/>
              <a:t>ajuta</a:t>
            </a:r>
            <a:r>
              <a:rPr lang="en-US" dirty="0" smtClean="0"/>
              <a:t> in </a:t>
            </a:r>
            <a:r>
              <a:rPr lang="en-US" dirty="0" err="1" smtClean="0"/>
              <a:t>viata</a:t>
            </a:r>
            <a:r>
              <a:rPr lang="en-US" dirty="0" smtClean="0"/>
              <a:t> </a:t>
            </a:r>
            <a:r>
              <a:rPr lang="en-US" dirty="0" err="1" smtClean="0"/>
              <a:t>profesionala</a:t>
            </a:r>
            <a:r>
              <a:rPr lang="en-US" dirty="0" smtClean="0"/>
              <a:t>,</a:t>
            </a:r>
            <a:r>
              <a:rPr lang="en-US" baseline="0" dirty="0" smtClean="0"/>
              <a:t> </a:t>
            </a:r>
            <a:r>
              <a:rPr lang="en-US" baseline="0" dirty="0" err="1" smtClean="0"/>
              <a:t>dar</a:t>
            </a:r>
            <a:r>
              <a:rPr lang="en-US" baseline="0" dirty="0" smtClean="0"/>
              <a:t> in </a:t>
            </a:r>
            <a:r>
              <a:rPr lang="en-US" baseline="0" dirty="0" err="1" smtClean="0"/>
              <a:t>acelasi</a:t>
            </a:r>
            <a:r>
              <a:rPr lang="en-US" baseline="0" dirty="0" smtClean="0"/>
              <a:t> </a:t>
            </a:r>
            <a:r>
              <a:rPr lang="en-US" baseline="0" dirty="0" err="1" smtClean="0"/>
              <a:t>timp</a:t>
            </a:r>
            <a:r>
              <a:rPr lang="en-US" baseline="0" dirty="0" smtClean="0"/>
              <a:t> </a:t>
            </a:r>
            <a:r>
              <a:rPr lang="en-US" baseline="0" dirty="0" err="1" smtClean="0"/>
              <a:t>va</a:t>
            </a:r>
            <a:r>
              <a:rPr lang="en-US" baseline="0" dirty="0" smtClean="0"/>
              <a:t> </a:t>
            </a:r>
            <a:r>
              <a:rPr lang="en-US" baseline="0" dirty="0" err="1" smtClean="0"/>
              <a:t>va</a:t>
            </a:r>
            <a:r>
              <a:rPr lang="en-US" baseline="0" dirty="0" smtClean="0"/>
              <a:t> </a:t>
            </a:r>
            <a:r>
              <a:rPr lang="en-US" baseline="0" dirty="0" err="1" smtClean="0"/>
              <a:t>aduce</a:t>
            </a:r>
            <a:r>
              <a:rPr lang="en-US" baseline="0" dirty="0" smtClean="0"/>
              <a:t> </a:t>
            </a:r>
            <a:r>
              <a:rPr lang="en-US" baseline="0" dirty="0" err="1" smtClean="0"/>
              <a:t>noi</a:t>
            </a:r>
            <a:r>
              <a:rPr lang="en-US" baseline="0" dirty="0" smtClean="0"/>
              <a:t> </a:t>
            </a:r>
            <a:r>
              <a:rPr lang="en-US" baseline="0" dirty="0" err="1" smtClean="0"/>
              <a:t>prieteni</a:t>
            </a:r>
            <a:r>
              <a:rPr lang="en-US" baseline="0" dirty="0" smtClean="0"/>
              <a:t> </a:t>
            </a:r>
            <a:r>
              <a:rPr lang="en-US" baseline="0" dirty="0" err="1" smtClean="0"/>
              <a:t>si</a:t>
            </a:r>
            <a:r>
              <a:rPr lang="en-US" baseline="0" dirty="0" smtClean="0"/>
              <a:t> </a:t>
            </a:r>
            <a:r>
              <a:rPr lang="en-US" baseline="0" dirty="0" err="1" smtClean="0"/>
              <a:t>distractie</a:t>
            </a:r>
            <a:r>
              <a:rPr lang="en-US" baseline="0" dirty="0" smtClean="0"/>
              <a:t>, </a:t>
            </a:r>
            <a:r>
              <a:rPr lang="en-US" baseline="0" dirty="0" err="1" smtClean="0"/>
              <a:t>pe</a:t>
            </a:r>
            <a:r>
              <a:rPr lang="en-US" baseline="0" dirty="0" smtClean="0"/>
              <a:t> </a:t>
            </a:r>
            <a:r>
              <a:rPr lang="en-US" baseline="0" dirty="0" err="1" smtClean="0"/>
              <a:t>langa</a:t>
            </a:r>
            <a:r>
              <a:rPr lang="en-US" baseline="0" dirty="0" smtClean="0"/>
              <a:t> </a:t>
            </a:r>
            <a:r>
              <a:rPr lang="en-US" baseline="0" dirty="0" err="1" smtClean="0"/>
              <a:t>cele</a:t>
            </a:r>
            <a:r>
              <a:rPr lang="en-US" baseline="0" dirty="0" smtClean="0"/>
              <a:t> </a:t>
            </a:r>
            <a:r>
              <a:rPr lang="en-US" baseline="0" dirty="0" err="1" smtClean="0"/>
              <a:t>scrise</a:t>
            </a:r>
            <a:r>
              <a:rPr lang="en-US" baseline="0" dirty="0" smtClean="0"/>
              <a:t> </a:t>
            </a:r>
            <a:r>
              <a:rPr lang="en-US" baseline="0" dirty="0" err="1" smtClean="0"/>
              <a:t>mai</a:t>
            </a:r>
            <a:r>
              <a:rPr lang="en-US" baseline="0" dirty="0" smtClean="0"/>
              <a:t> </a:t>
            </a:r>
            <a:r>
              <a:rPr lang="en-US" baseline="0" dirty="0" err="1" smtClean="0"/>
              <a:t>sus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 </a:t>
            </a:r>
            <a:r>
              <a:rPr lang="en-US" dirty="0" err="1" smtClean="0"/>
              <a:t>asa</a:t>
            </a:r>
            <a:r>
              <a:rPr lang="en-US" dirty="0" smtClean="0"/>
              <a:t> cum am </a:t>
            </a:r>
            <a:r>
              <a:rPr lang="en-US" dirty="0" err="1" smtClean="0"/>
              <a:t>mai</a:t>
            </a:r>
            <a:r>
              <a:rPr lang="en-US" dirty="0" smtClean="0"/>
              <a:t> </a:t>
            </a:r>
            <a:r>
              <a:rPr lang="en-US" dirty="0" err="1" smtClean="0"/>
              <a:t>spus</a:t>
            </a:r>
            <a:r>
              <a:rPr lang="en-US" dirty="0" smtClean="0"/>
              <a:t>, </a:t>
            </a:r>
            <a:r>
              <a:rPr lang="en-US" dirty="0" err="1" smtClean="0"/>
              <a:t>programul</a:t>
            </a:r>
            <a:r>
              <a:rPr lang="en-US" dirty="0" smtClean="0"/>
              <a:t> Award se</a:t>
            </a:r>
            <a:r>
              <a:rPr lang="en-US" baseline="0" dirty="0" smtClean="0"/>
              <a:t> </a:t>
            </a:r>
            <a:r>
              <a:rPr lang="en-US" baseline="0" dirty="0" err="1" smtClean="0"/>
              <a:t>bucura</a:t>
            </a:r>
            <a:r>
              <a:rPr lang="en-US" baseline="0" dirty="0" smtClean="0"/>
              <a:t> de </a:t>
            </a:r>
            <a:r>
              <a:rPr lang="en-US" baseline="0" dirty="0" err="1" smtClean="0"/>
              <a:t>recunoastere</a:t>
            </a:r>
            <a:r>
              <a:rPr lang="en-US" baseline="0" dirty="0" smtClean="0"/>
              <a:t>. </a:t>
            </a:r>
            <a:r>
              <a:rPr lang="en-US" baseline="0" dirty="0" err="1" smtClean="0"/>
              <a:t>Ceremoniile</a:t>
            </a:r>
            <a:r>
              <a:rPr lang="en-US" baseline="0" dirty="0" smtClean="0"/>
              <a:t> de </a:t>
            </a:r>
            <a:r>
              <a:rPr lang="en-US" baseline="0" dirty="0" err="1" smtClean="0"/>
              <a:t>Bronz</a:t>
            </a:r>
            <a:r>
              <a:rPr lang="en-US" baseline="0" dirty="0" smtClean="0"/>
              <a:t> </a:t>
            </a:r>
            <a:r>
              <a:rPr lang="en-US" baseline="0" dirty="0" err="1" smtClean="0"/>
              <a:t>si</a:t>
            </a:r>
            <a:r>
              <a:rPr lang="en-US" baseline="0" dirty="0" smtClean="0"/>
              <a:t> </a:t>
            </a:r>
            <a:r>
              <a:rPr lang="en-US" baseline="0" dirty="0" err="1" smtClean="0"/>
              <a:t>Argint</a:t>
            </a:r>
            <a:r>
              <a:rPr lang="en-US" baseline="0" dirty="0" smtClean="0"/>
              <a:t> se </a:t>
            </a:r>
            <a:r>
              <a:rPr lang="en-US" baseline="0" dirty="0" err="1" smtClean="0"/>
              <a:t>organizeaza</a:t>
            </a:r>
            <a:r>
              <a:rPr lang="en-US" baseline="0" dirty="0" smtClean="0"/>
              <a:t> de </a:t>
            </a:r>
            <a:r>
              <a:rPr lang="en-US" baseline="0" dirty="0" err="1" smtClean="0"/>
              <a:t>fiecare</a:t>
            </a:r>
            <a:r>
              <a:rPr lang="en-US" baseline="0" dirty="0" smtClean="0"/>
              <a:t> </a:t>
            </a:r>
            <a:r>
              <a:rPr lang="en-US" baseline="0" dirty="0" err="1" smtClean="0"/>
              <a:t>Unitate</a:t>
            </a:r>
            <a:r>
              <a:rPr lang="en-US" baseline="0" dirty="0" smtClean="0"/>
              <a:t> Award </a:t>
            </a:r>
            <a:r>
              <a:rPr lang="en-US" baseline="0" dirty="0" err="1" smtClean="0"/>
              <a:t>sau</a:t>
            </a:r>
            <a:r>
              <a:rPr lang="en-US" baseline="0" dirty="0" smtClean="0"/>
              <a:t> </a:t>
            </a:r>
            <a:r>
              <a:rPr lang="en-US" baseline="0" dirty="0" err="1" smtClean="0"/>
              <a:t>Unitati</a:t>
            </a:r>
            <a:r>
              <a:rPr lang="en-US" baseline="0" dirty="0" smtClean="0"/>
              <a:t> Award, in </a:t>
            </a:r>
            <a:r>
              <a:rPr lang="en-US" baseline="0" dirty="0" err="1" smtClean="0"/>
              <a:t>comunitate</a:t>
            </a:r>
            <a:r>
              <a:rPr lang="en-US" baseline="0" dirty="0" smtClean="0"/>
              <a:t>.</a:t>
            </a:r>
          </a:p>
          <a:p>
            <a:r>
              <a:rPr lang="en-US" baseline="0" dirty="0" err="1" smtClean="0"/>
              <a:t>Ceremoniile</a:t>
            </a:r>
            <a:r>
              <a:rPr lang="en-US" baseline="0" dirty="0" smtClean="0"/>
              <a:t> de </a:t>
            </a:r>
            <a:r>
              <a:rPr lang="en-US" baseline="0" dirty="0" err="1" smtClean="0"/>
              <a:t>Aur</a:t>
            </a:r>
            <a:r>
              <a:rPr lang="en-US" baseline="0" dirty="0" smtClean="0"/>
              <a:t> se </a:t>
            </a:r>
            <a:r>
              <a:rPr lang="en-US" baseline="0" dirty="0" err="1" smtClean="0"/>
              <a:t>organizeaza</a:t>
            </a:r>
            <a:r>
              <a:rPr lang="en-US" baseline="0" dirty="0" smtClean="0"/>
              <a:t> la </a:t>
            </a:r>
            <a:r>
              <a:rPr lang="en-US" baseline="0" dirty="0" err="1" smtClean="0"/>
              <a:t>nivel</a:t>
            </a:r>
            <a:r>
              <a:rPr lang="en-US" baseline="0" dirty="0" smtClean="0"/>
              <a:t> national </a:t>
            </a:r>
            <a:r>
              <a:rPr lang="en-US" baseline="0" dirty="0" err="1" smtClean="0"/>
              <a:t>pentru</a:t>
            </a:r>
            <a:r>
              <a:rPr lang="en-US" baseline="0" dirty="0" smtClean="0"/>
              <a:t> </a:t>
            </a:r>
            <a:r>
              <a:rPr lang="en-US" baseline="0" dirty="0" err="1" smtClean="0"/>
              <a:t>toti</a:t>
            </a:r>
            <a:r>
              <a:rPr lang="en-US" baseline="0" dirty="0" smtClean="0"/>
              <a:t> </a:t>
            </a:r>
            <a:r>
              <a:rPr lang="en-US" baseline="0" dirty="0" err="1" smtClean="0"/>
              <a:t>cei</a:t>
            </a:r>
            <a:r>
              <a:rPr lang="en-US" baseline="0" dirty="0" smtClean="0"/>
              <a:t> care au </a:t>
            </a:r>
            <a:r>
              <a:rPr lang="en-US" baseline="0" dirty="0" err="1" smtClean="0"/>
              <a:t>finalizat</a:t>
            </a:r>
            <a:r>
              <a:rPr lang="en-US" baseline="0" dirty="0" smtClean="0"/>
              <a:t> </a:t>
            </a:r>
            <a:r>
              <a:rPr lang="en-US" baseline="0" dirty="0" err="1" smtClean="0"/>
              <a:t>acest</a:t>
            </a:r>
            <a:r>
              <a:rPr lang="en-US" baseline="0" dirty="0" smtClean="0"/>
              <a:t> </a:t>
            </a:r>
            <a:r>
              <a:rPr lang="en-US" baseline="0" dirty="0" err="1" smtClean="0"/>
              <a:t>nivel</a:t>
            </a:r>
            <a:r>
              <a:rPr lang="en-US" baseline="0" dirty="0" smtClean="0"/>
              <a:t>, la </a:t>
            </a:r>
            <a:r>
              <a:rPr lang="en-US" baseline="0" dirty="0" err="1" smtClean="0"/>
              <a:t>Palatul</a:t>
            </a:r>
            <a:r>
              <a:rPr lang="en-US" baseline="0" dirty="0" smtClean="0"/>
              <a:t> </a:t>
            </a:r>
            <a:r>
              <a:rPr lang="en-US" baseline="0" dirty="0" err="1" smtClean="0"/>
              <a:t>Elisabeta</a:t>
            </a:r>
            <a:r>
              <a:rPr lang="en-US" baseline="0" dirty="0" smtClean="0"/>
              <a:t> din </a:t>
            </a:r>
            <a:r>
              <a:rPr lang="en-US" baseline="0" dirty="0" err="1" smtClean="0"/>
              <a:t>Bucuresti</a:t>
            </a:r>
            <a:r>
              <a:rPr lang="en-US" baseline="0" dirty="0" smtClean="0"/>
              <a:t>, in </a:t>
            </a:r>
            <a:r>
              <a:rPr lang="en-US" baseline="0" dirty="0" err="1" smtClean="0"/>
              <a:t>prezenta</a:t>
            </a:r>
            <a:r>
              <a:rPr lang="en-US" baseline="0" dirty="0" smtClean="0"/>
              <a:t> ASR </a:t>
            </a:r>
            <a:r>
              <a:rPr lang="en-US" baseline="0" dirty="0" err="1" smtClean="0"/>
              <a:t>Principesa</a:t>
            </a:r>
            <a:r>
              <a:rPr lang="en-US" baseline="0" dirty="0" smtClean="0"/>
              <a:t> </a:t>
            </a:r>
            <a:r>
              <a:rPr lang="en-US" baseline="0" dirty="0" err="1" smtClean="0"/>
              <a:t>Mostenitoare</a:t>
            </a:r>
            <a:r>
              <a:rPr lang="en-US" baseline="0" dirty="0" smtClean="0"/>
              <a:t> Margareta a </a:t>
            </a:r>
            <a:r>
              <a:rPr lang="en-US" baseline="0" dirty="0" err="1" smtClean="0"/>
              <a:t>Romaniei</a:t>
            </a:r>
            <a:r>
              <a:rPr lang="en-US" baseline="0" dirty="0" smtClean="0"/>
              <a:t>, </a:t>
            </a:r>
            <a:r>
              <a:rPr lang="en-US" baseline="0" dirty="0" err="1" smtClean="0"/>
              <a:t>asa</a:t>
            </a:r>
            <a:r>
              <a:rPr lang="en-US" baseline="0" dirty="0" smtClean="0"/>
              <a:t> cum s-a </a:t>
            </a:r>
            <a:r>
              <a:rPr lang="en-US" baseline="0" dirty="0" err="1" smtClean="0"/>
              <a:t>intamplat</a:t>
            </a:r>
            <a:r>
              <a:rPr lang="en-US" baseline="0" dirty="0" smtClean="0"/>
              <a:t> </a:t>
            </a:r>
            <a:r>
              <a:rPr lang="en-US" baseline="0" dirty="0" err="1" smtClean="0"/>
              <a:t>si</a:t>
            </a:r>
            <a:r>
              <a:rPr lang="en-US" baseline="0" dirty="0" smtClean="0"/>
              <a:t> in 2013.</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24</a:t>
            </a:fld>
            <a:endParaRPr lang="en-US"/>
          </a:p>
        </p:txBody>
      </p:sp>
    </p:spTree>
    <p:extLst>
      <p:ext uri="{BB962C8B-B14F-4D97-AF65-F5344CB8AC3E}">
        <p14:creationId xmlns="" xmlns:p14="http://schemas.microsoft.com/office/powerpoint/2010/main" val="219821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Iar</a:t>
            </a:r>
            <a:r>
              <a:rPr lang="en-US" dirty="0" smtClean="0"/>
              <a:t> </a:t>
            </a:r>
            <a:r>
              <a:rPr lang="en-US" dirty="0" err="1" smtClean="0"/>
              <a:t>acestea</a:t>
            </a:r>
            <a:r>
              <a:rPr lang="en-US" dirty="0" smtClean="0"/>
              <a:t> </a:t>
            </a:r>
            <a:r>
              <a:rPr lang="en-US" dirty="0" err="1" smtClean="0"/>
              <a:t>sunt</a:t>
            </a:r>
            <a:r>
              <a:rPr lang="en-US" dirty="0" smtClean="0"/>
              <a:t> </a:t>
            </a:r>
            <a:r>
              <a:rPr lang="en-US" dirty="0" err="1" smtClean="0"/>
              <a:t>cuvintele</a:t>
            </a:r>
            <a:r>
              <a:rPr lang="en-US" dirty="0" smtClean="0"/>
              <a:t> </a:t>
            </a:r>
            <a:r>
              <a:rPr lang="en-US" dirty="0" err="1" smtClean="0"/>
              <a:t>patronului</a:t>
            </a:r>
            <a:r>
              <a:rPr lang="en-US" dirty="0" smtClean="0"/>
              <a:t> spiritual</a:t>
            </a:r>
            <a:r>
              <a:rPr lang="en-US" baseline="0" dirty="0" smtClean="0"/>
              <a:t> al Award-</a:t>
            </a:r>
            <a:r>
              <a:rPr lang="en-US" baseline="0" dirty="0" err="1" smtClean="0"/>
              <a:t>ului</a:t>
            </a:r>
            <a:r>
              <a:rPr lang="en-US" baseline="0" dirty="0" smtClean="0"/>
              <a:t> in Romania, </a:t>
            </a:r>
            <a:r>
              <a:rPr lang="en-US" baseline="0" dirty="0" err="1" smtClean="0"/>
              <a:t>cuvinte</a:t>
            </a:r>
            <a:r>
              <a:rPr lang="en-US" baseline="0" dirty="0" smtClean="0"/>
              <a:t> care </a:t>
            </a:r>
            <a:r>
              <a:rPr lang="en-US" baseline="0" dirty="0" err="1" smtClean="0"/>
              <a:t>inspira</a:t>
            </a:r>
            <a:r>
              <a:rPr lang="en-US" baseline="0" dirty="0" smtClean="0"/>
              <a:t> </a:t>
            </a:r>
            <a:r>
              <a:rPr lang="en-US" baseline="0" dirty="0" err="1" smtClean="0"/>
              <a:t>si</a:t>
            </a:r>
            <a:r>
              <a:rPr lang="en-US" baseline="0" dirty="0" smtClean="0"/>
              <a:t> </a:t>
            </a:r>
            <a:r>
              <a:rPr lang="en-US" baseline="0" dirty="0" err="1" smtClean="0"/>
              <a:t>incurajeaza</a:t>
            </a:r>
            <a:r>
              <a:rPr lang="en-US" baseline="0" dirty="0" smtClean="0"/>
              <a:t> </a:t>
            </a:r>
            <a:r>
              <a:rPr lang="en-US" baseline="0" dirty="0" err="1" smtClean="0"/>
              <a:t>tinerii</a:t>
            </a:r>
            <a:r>
              <a:rPr lang="en-US" baseline="0" dirty="0" smtClean="0"/>
              <a:t> </a:t>
            </a:r>
            <a:r>
              <a:rPr lang="en-US" baseline="0" dirty="0" err="1" smtClean="0"/>
              <a:t>sa</a:t>
            </a:r>
            <a:r>
              <a:rPr lang="en-US" baseline="0" dirty="0" smtClean="0"/>
              <a:t> </a:t>
            </a:r>
            <a:r>
              <a:rPr lang="en-US" baseline="0" dirty="0" err="1" smtClean="0"/>
              <a:t>parcurga</a:t>
            </a:r>
            <a:r>
              <a:rPr lang="en-US" baseline="0" dirty="0" smtClean="0"/>
              <a:t> </a:t>
            </a:r>
            <a:r>
              <a:rPr lang="en-US" baseline="0" dirty="0" err="1" smtClean="0"/>
              <a:t>aceasta</a:t>
            </a:r>
            <a:r>
              <a:rPr lang="en-US" baseline="0" dirty="0" smtClean="0"/>
              <a:t> </a:t>
            </a:r>
            <a:r>
              <a:rPr lang="en-US" baseline="0" dirty="0" err="1" smtClean="0"/>
              <a:t>etapa</a:t>
            </a:r>
            <a:r>
              <a:rPr lang="en-US" baseline="0" dirty="0" smtClean="0"/>
              <a:t> </a:t>
            </a:r>
            <a:r>
              <a:rPr lang="en-US" baseline="0" dirty="0" err="1" smtClean="0"/>
              <a:t>putin</a:t>
            </a:r>
            <a:r>
              <a:rPr lang="en-US" baseline="0" dirty="0" smtClean="0"/>
              <a:t> </a:t>
            </a:r>
            <a:r>
              <a:rPr lang="en-US" baseline="0" dirty="0" err="1" smtClean="0"/>
              <a:t>dificila</a:t>
            </a:r>
            <a:r>
              <a:rPr lang="en-US" baseline="0" dirty="0" smtClean="0"/>
              <a:t> din </a:t>
            </a:r>
            <a:r>
              <a:rPr lang="en-US" baseline="0" dirty="0" err="1" smtClean="0"/>
              <a:t>viata</a:t>
            </a:r>
            <a:r>
              <a:rPr lang="en-US" baseline="0" dirty="0" smtClean="0"/>
              <a:t> </a:t>
            </a:r>
            <a:r>
              <a:rPr lang="en-US" baseline="0" dirty="0" err="1" smtClean="0"/>
              <a:t>lor</a:t>
            </a:r>
            <a:r>
              <a:rPr lang="en-US" baseline="0" dirty="0" smtClean="0"/>
              <a:t>, </a:t>
            </a:r>
            <a:r>
              <a:rPr lang="en-US" baseline="0" dirty="0" err="1" smtClean="0"/>
              <a:t>adolescenta</a:t>
            </a:r>
            <a:r>
              <a:rPr lang="en-US" baseline="0" dirty="0" smtClean="0"/>
              <a:t>, </a:t>
            </a:r>
            <a:r>
              <a:rPr lang="en-US" baseline="0" dirty="0" err="1" smtClean="0"/>
              <a:t>facand</a:t>
            </a:r>
            <a:r>
              <a:rPr lang="en-US" baseline="0" dirty="0" smtClean="0"/>
              <a:t> parte din Award.</a:t>
            </a:r>
            <a:endParaRPr lang="en-US"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err="1" smtClean="0"/>
              <a:t>Iar</a:t>
            </a:r>
            <a:r>
              <a:rPr lang="en-GB" dirty="0" smtClean="0"/>
              <a:t> </a:t>
            </a:r>
            <a:r>
              <a:rPr lang="en-GB" dirty="0" err="1" smtClean="0"/>
              <a:t>pentru</a:t>
            </a:r>
            <a:r>
              <a:rPr lang="en-GB" dirty="0" smtClean="0"/>
              <a:t> a </a:t>
            </a:r>
            <a:r>
              <a:rPr lang="en-GB" dirty="0" err="1" smtClean="0"/>
              <a:t>ramane</a:t>
            </a:r>
            <a:r>
              <a:rPr lang="en-GB" dirty="0" smtClean="0"/>
              <a:t> la </a:t>
            </a:r>
            <a:r>
              <a:rPr lang="en-GB" dirty="0" err="1" smtClean="0"/>
              <a:t>curent</a:t>
            </a:r>
            <a:r>
              <a:rPr lang="en-GB" dirty="0" smtClean="0"/>
              <a:t> cu </a:t>
            </a:r>
            <a:r>
              <a:rPr lang="en-GB" dirty="0" err="1" smtClean="0"/>
              <a:t>toate</a:t>
            </a:r>
            <a:r>
              <a:rPr lang="en-GB" dirty="0" smtClean="0"/>
              <a:t> </a:t>
            </a:r>
            <a:r>
              <a:rPr lang="en-GB" dirty="0" err="1" smtClean="0"/>
              <a:t>noutaile</a:t>
            </a:r>
            <a:r>
              <a:rPr lang="en-GB" dirty="0" smtClean="0"/>
              <a:t> </a:t>
            </a:r>
            <a:r>
              <a:rPr lang="en-GB" dirty="0" err="1" smtClean="0"/>
              <a:t>si</a:t>
            </a:r>
            <a:r>
              <a:rPr lang="en-GB" dirty="0" smtClean="0"/>
              <a:t> </a:t>
            </a:r>
            <a:r>
              <a:rPr lang="en-GB" dirty="0" err="1" smtClean="0"/>
              <a:t>marturiile</a:t>
            </a:r>
            <a:r>
              <a:rPr lang="en-GB" dirty="0" smtClean="0"/>
              <a:t> </a:t>
            </a:r>
            <a:r>
              <a:rPr lang="en-GB" dirty="0" err="1" smtClean="0"/>
              <a:t>tinerilor</a:t>
            </a:r>
            <a:r>
              <a:rPr lang="en-GB" dirty="0" smtClean="0"/>
              <a:t> </a:t>
            </a:r>
            <a:r>
              <a:rPr lang="en-GB" dirty="0" err="1" smtClean="0"/>
              <a:t>participanti</a:t>
            </a:r>
            <a:r>
              <a:rPr lang="en-GB" baseline="0" dirty="0" smtClean="0"/>
              <a:t> Award, nu </a:t>
            </a:r>
            <a:r>
              <a:rPr lang="en-GB" baseline="0" dirty="0" err="1" smtClean="0"/>
              <a:t>uitati</a:t>
            </a:r>
            <a:r>
              <a:rPr lang="en-GB" baseline="0" dirty="0" smtClean="0"/>
              <a:t> </a:t>
            </a:r>
            <a:r>
              <a:rPr lang="en-GB" baseline="0" dirty="0" err="1" smtClean="0"/>
              <a:t>sa</a:t>
            </a:r>
            <a:r>
              <a:rPr lang="en-GB" baseline="0" dirty="0" smtClean="0"/>
              <a:t> </a:t>
            </a:r>
            <a:r>
              <a:rPr lang="en-GB" baseline="0" dirty="0" err="1" smtClean="0"/>
              <a:t>accesati</a:t>
            </a:r>
            <a:r>
              <a:rPr lang="en-GB" baseline="0" dirty="0" smtClean="0"/>
              <a:t> dofe.ro </a:t>
            </a:r>
            <a:r>
              <a:rPr lang="en-GB" baseline="0" dirty="0" err="1" smtClean="0"/>
              <a:t>si</a:t>
            </a:r>
            <a:r>
              <a:rPr lang="en-GB" baseline="0" dirty="0" smtClean="0"/>
              <a:t> </a:t>
            </a:r>
            <a:r>
              <a:rPr lang="en-GB" baseline="0" dirty="0" err="1" smtClean="0"/>
              <a:t>pagina</a:t>
            </a:r>
            <a:r>
              <a:rPr lang="en-GB" baseline="0" dirty="0" smtClean="0"/>
              <a:t> </a:t>
            </a:r>
            <a:r>
              <a:rPr lang="en-GB" baseline="0" dirty="0" err="1" smtClean="0"/>
              <a:t>noastra</a:t>
            </a:r>
            <a:r>
              <a:rPr lang="en-GB" baseline="0" dirty="0" smtClean="0"/>
              <a:t> de </a:t>
            </a:r>
            <a:r>
              <a:rPr lang="en-GB" baseline="0" dirty="0" err="1" smtClean="0"/>
              <a:t>facebook</a:t>
            </a:r>
            <a:r>
              <a:rPr lang="en-GB" baseline="0" smtClean="0"/>
              <a:t>.</a:t>
            </a:r>
            <a:endParaRPr lang="en-GB" dirty="0"/>
          </a:p>
        </p:txBody>
      </p:sp>
      <p:sp>
        <p:nvSpPr>
          <p:cNvPr id="4" name="Slide Number Placeholder 3"/>
          <p:cNvSpPr>
            <a:spLocks noGrp="1"/>
          </p:cNvSpPr>
          <p:nvPr>
            <p:ph type="sldNum" sz="quarter" idx="10"/>
          </p:nvPr>
        </p:nvSpPr>
        <p:spPr/>
        <p:txBody>
          <a:bodyPr/>
          <a:lstStyle/>
          <a:p>
            <a:fld id="{4B891C52-F174-9D4B-9133-B8A5E1A519DA}"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E47FEB-B6E3-4115-9880-BC41BDBEB445}"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E47FEB-B6E3-4115-9880-BC41BDBEB445}"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E47FEB-B6E3-4115-9880-BC41BDBEB445}"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E47FEB-B6E3-4115-9880-BC41BDBEB445}" type="datetimeFigureOut">
              <a:rPr lang="en-US" smtClean="0"/>
              <a:pPr/>
              <a:t>2/24/2017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E47FEB-B6E3-4115-9880-BC41BDBEB445}" type="datetimeFigureOut">
              <a:rPr lang="en-US" smtClean="0"/>
              <a:pPr/>
              <a:t>2/24/2017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E47FEB-B6E3-4115-9880-BC41BDBEB445}" type="datetimeFigureOut">
              <a:rPr lang="en-US" smtClean="0"/>
              <a:pPr/>
              <a:t>2/24/2017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E47FEB-B6E3-4115-9880-BC41BDBEB445}" type="datetimeFigureOut">
              <a:rPr lang="en-US" smtClean="0"/>
              <a:pPr/>
              <a:t>2/24/2017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E47FEB-B6E3-4115-9880-BC41BDBEB445}" type="datetimeFigureOut">
              <a:rPr lang="en-US" smtClean="0"/>
              <a:pPr/>
              <a:t>2/24/2017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E47FEB-B6E3-4115-9880-BC41BDBEB445}" type="datetimeFigureOut">
              <a:rPr lang="en-US" smtClean="0"/>
              <a:pPr/>
              <a:t>2/24/2017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E47FEB-B6E3-4115-9880-BC41BDBEB445}"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E47FEB-B6E3-4115-9880-BC41BDBEB445}" type="datetimeFigureOut">
              <a:rPr lang="en-US" smtClean="0"/>
              <a:pPr/>
              <a:t>2/24/2017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3AFD6D-9B45-4893-B88B-259EF49B78C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E47FEB-B6E3-4115-9880-BC41BDBEB445}" type="datetimeFigureOut">
              <a:rPr lang="en-US" smtClean="0"/>
              <a:pPr/>
              <a:t>2/24/2017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3AFD6D-9B45-4893-B88B-259EF49B78C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17" Type="http://schemas.openxmlformats.org/officeDocument/2006/relationships/image" Target="../media/image28.jpeg"/><Relationship Id="rId2" Type="http://schemas.openxmlformats.org/officeDocument/2006/relationships/image" Target="../media/image13.jpeg"/><Relationship Id="rId16"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5" Type="http://schemas.openxmlformats.org/officeDocument/2006/relationships/image" Target="../media/image2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5" descr="RIBBON_RGB.jpg"/>
          <p:cNvPicPr>
            <a:picLocks noChangeAspect="1"/>
          </p:cNvPicPr>
          <p:nvPr/>
        </p:nvPicPr>
        <p:blipFill>
          <a:blip r:embed="rId3" cstate="print"/>
          <a:stretch>
            <a:fillRect/>
          </a:stretch>
        </p:blipFill>
        <p:spPr>
          <a:xfrm>
            <a:off x="-1" y="4071942"/>
            <a:ext cx="9001157" cy="2786058"/>
          </a:xfrm>
          <a:prstGeom prst="rect">
            <a:avLst/>
          </a:prstGeom>
          <a:ln>
            <a:noFill/>
          </a:ln>
          <a:effectLst>
            <a:softEdge rad="112500"/>
          </a:effectLst>
        </p:spPr>
      </p:pic>
      <p:pic>
        <p:nvPicPr>
          <p:cNvPr id="1027" name="Picture 3" descr="E:\Award national\NOUA Imagine\DOEA_INT_+ROMANIA_RGB.jpeg"/>
          <p:cNvPicPr>
            <a:picLocks noChangeAspect="1" noChangeArrowheads="1"/>
          </p:cNvPicPr>
          <p:nvPr/>
        </p:nvPicPr>
        <p:blipFill>
          <a:blip r:embed="rId4"/>
          <a:srcRect/>
          <a:stretch>
            <a:fillRect/>
          </a:stretch>
        </p:blipFill>
        <p:spPr bwMode="auto">
          <a:xfrm>
            <a:off x="1676400" y="0"/>
            <a:ext cx="5857884" cy="2257312"/>
          </a:xfrm>
          <a:prstGeom prst="rect">
            <a:avLst/>
          </a:prstGeom>
          <a:noFill/>
        </p:spPr>
      </p:pic>
      <p:sp>
        <p:nvSpPr>
          <p:cNvPr id="4" name="TextBox 3"/>
          <p:cNvSpPr txBox="1"/>
          <p:nvPr/>
        </p:nvSpPr>
        <p:spPr>
          <a:xfrm>
            <a:off x="1981200" y="2438400"/>
            <a:ext cx="5410200" cy="2308324"/>
          </a:xfrm>
          <a:prstGeom prst="rect">
            <a:avLst/>
          </a:prstGeom>
          <a:noFill/>
        </p:spPr>
        <p:txBody>
          <a:bodyPr wrap="square" rtlCol="0">
            <a:spAutoFit/>
          </a:bodyPr>
          <a:lstStyle/>
          <a:p>
            <a:pPr algn="ctr"/>
            <a:r>
              <a:rPr lang="en-US" sz="4000" b="1" dirty="0" smtClean="0"/>
              <a:t>PREZENTARE PROGRAM</a:t>
            </a:r>
            <a:r>
              <a:rPr lang="ro-RO" sz="4000" b="1" dirty="0" smtClean="0"/>
              <a:t> AWARD</a:t>
            </a:r>
          </a:p>
          <a:p>
            <a:pPr algn="ctr"/>
            <a:r>
              <a:rPr lang="en-US" sz="3200" b="1" dirty="0" err="1" smtClean="0"/>
              <a:t>Zanesti</a:t>
            </a:r>
            <a:endParaRPr lang="ro-RO" sz="3200" b="1" dirty="0" smtClean="0"/>
          </a:p>
          <a:p>
            <a:pPr algn="ctr"/>
            <a:r>
              <a:rPr lang="en-GB" sz="3200" b="1" dirty="0" smtClean="0"/>
              <a:t>21 </a:t>
            </a:r>
            <a:r>
              <a:rPr lang="en-GB" sz="3200" b="1" dirty="0" err="1" smtClean="0"/>
              <a:t>februarie</a:t>
            </a:r>
            <a:r>
              <a:rPr lang="en-GB" sz="3200" b="1" dirty="0" smtClean="0"/>
              <a:t> 2017 </a:t>
            </a:r>
            <a:endParaRPr lang="en-GB" sz="3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rot="5400000" flipH="1" flipV="1">
            <a:off x="-745772" y="3783568"/>
            <a:ext cx="4038600" cy="15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9" name="Straight Arrow Connector 8"/>
          <p:cNvCxnSpPr/>
          <p:nvPr/>
        </p:nvCxnSpPr>
        <p:spPr>
          <a:xfrm>
            <a:off x="1273528" y="5802868"/>
            <a:ext cx="67056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Isosceles Triangle 9"/>
          <p:cNvSpPr/>
          <p:nvPr/>
        </p:nvSpPr>
        <p:spPr>
          <a:xfrm>
            <a:off x="1883128" y="1688068"/>
            <a:ext cx="5562600" cy="38100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988528" y="4583668"/>
            <a:ext cx="2003072" cy="369332"/>
          </a:xfrm>
          <a:prstGeom prst="rect">
            <a:avLst/>
          </a:prstGeom>
          <a:noFill/>
        </p:spPr>
        <p:txBody>
          <a:bodyPr wrap="square" rtlCol="0">
            <a:spAutoFit/>
          </a:bodyPr>
          <a:lstStyle/>
          <a:p>
            <a:r>
              <a:rPr lang="ro-RO" b="1" dirty="0" smtClean="0">
                <a:solidFill>
                  <a:srgbClr val="0070C0"/>
                </a:solidFill>
              </a:rPr>
              <a:t>Tineri care cauta</a:t>
            </a:r>
            <a:r>
              <a:rPr lang="en-US" b="1" dirty="0" smtClean="0">
                <a:solidFill>
                  <a:srgbClr val="0070C0"/>
                </a:solidFill>
              </a:rPr>
              <a:t> …</a:t>
            </a:r>
            <a:r>
              <a:rPr lang="ro-RO" b="1" dirty="0" smtClean="0">
                <a:solidFill>
                  <a:srgbClr val="0070C0"/>
                </a:solidFill>
              </a:rPr>
              <a:t> </a:t>
            </a:r>
            <a:endParaRPr lang="en-US" b="1" dirty="0" smtClean="0">
              <a:solidFill>
                <a:srgbClr val="0070C0"/>
              </a:solidFill>
            </a:endParaRPr>
          </a:p>
        </p:txBody>
      </p:sp>
      <p:sp>
        <p:nvSpPr>
          <p:cNvPr id="12" name="TextBox 11"/>
          <p:cNvSpPr txBox="1"/>
          <p:nvPr/>
        </p:nvSpPr>
        <p:spPr>
          <a:xfrm>
            <a:off x="381000" y="1383268"/>
            <a:ext cx="1349728" cy="369332"/>
          </a:xfrm>
          <a:prstGeom prst="rect">
            <a:avLst/>
          </a:prstGeom>
          <a:noFill/>
        </p:spPr>
        <p:txBody>
          <a:bodyPr wrap="none" rtlCol="0">
            <a:spAutoFit/>
          </a:bodyPr>
          <a:lstStyle/>
          <a:p>
            <a:r>
              <a:rPr lang="ro-RO" smtClean="0"/>
              <a:t>Competente</a:t>
            </a:r>
            <a:endParaRPr lang="en-US"/>
          </a:p>
        </p:txBody>
      </p:sp>
      <p:sp>
        <p:nvSpPr>
          <p:cNvPr id="14" name="Isosceles Triangle 13"/>
          <p:cNvSpPr/>
          <p:nvPr/>
        </p:nvSpPr>
        <p:spPr>
          <a:xfrm rot="10800000">
            <a:off x="1905000" y="1676400"/>
            <a:ext cx="5562600" cy="3810000"/>
          </a:xfrm>
          <a:prstGeom prst="triangl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0"/>
          <p:cNvGrpSpPr/>
          <p:nvPr/>
        </p:nvGrpSpPr>
        <p:grpSpPr>
          <a:xfrm>
            <a:off x="2895600" y="1600200"/>
            <a:ext cx="3581400" cy="4038600"/>
            <a:chOff x="2895600" y="1600200"/>
            <a:chExt cx="3581400" cy="4038600"/>
          </a:xfrm>
        </p:grpSpPr>
        <p:sp>
          <p:nvSpPr>
            <p:cNvPr id="16" name="TextBox 15"/>
            <p:cNvSpPr txBox="1"/>
            <p:nvPr/>
          </p:nvSpPr>
          <p:spPr>
            <a:xfrm>
              <a:off x="2895600" y="1600200"/>
              <a:ext cx="755335" cy="1569660"/>
            </a:xfrm>
            <a:prstGeom prst="rect">
              <a:avLst/>
            </a:prstGeom>
            <a:noFill/>
          </p:spPr>
          <p:txBody>
            <a:bodyPr wrap="none" rtlCol="0">
              <a:spAutoFit/>
            </a:bodyPr>
            <a:lstStyle/>
            <a:p>
              <a:r>
                <a:rPr lang="ro-RO" sz="9600" smtClean="0"/>
                <a:t>?</a:t>
              </a:r>
              <a:endParaRPr lang="en-US" sz="9600"/>
            </a:p>
          </p:txBody>
        </p:sp>
        <p:sp>
          <p:nvSpPr>
            <p:cNvPr id="17" name="TextBox 16"/>
            <p:cNvSpPr txBox="1"/>
            <p:nvPr/>
          </p:nvSpPr>
          <p:spPr>
            <a:xfrm>
              <a:off x="5715000" y="1600200"/>
              <a:ext cx="755335" cy="1569660"/>
            </a:xfrm>
            <a:prstGeom prst="rect">
              <a:avLst/>
            </a:prstGeom>
            <a:noFill/>
          </p:spPr>
          <p:txBody>
            <a:bodyPr wrap="none" rtlCol="0">
              <a:spAutoFit/>
            </a:bodyPr>
            <a:lstStyle/>
            <a:p>
              <a:r>
                <a:rPr lang="ro-RO" sz="9600" smtClean="0"/>
                <a:t>?</a:t>
              </a:r>
              <a:endParaRPr lang="en-US" sz="9600"/>
            </a:p>
          </p:txBody>
        </p:sp>
        <p:sp>
          <p:nvSpPr>
            <p:cNvPr id="18" name="TextBox 17"/>
            <p:cNvSpPr txBox="1"/>
            <p:nvPr/>
          </p:nvSpPr>
          <p:spPr>
            <a:xfrm>
              <a:off x="4273865" y="2697540"/>
              <a:ext cx="755335" cy="1569660"/>
            </a:xfrm>
            <a:prstGeom prst="rect">
              <a:avLst/>
            </a:prstGeom>
            <a:noFill/>
          </p:spPr>
          <p:txBody>
            <a:bodyPr wrap="none" rtlCol="0">
              <a:spAutoFit/>
            </a:bodyPr>
            <a:lstStyle/>
            <a:p>
              <a:r>
                <a:rPr lang="ro-RO" sz="9600" smtClean="0"/>
                <a:t>?</a:t>
              </a:r>
              <a:endParaRPr lang="en-US" sz="9600"/>
            </a:p>
          </p:txBody>
        </p:sp>
        <p:sp>
          <p:nvSpPr>
            <p:cNvPr id="19" name="TextBox 18"/>
            <p:cNvSpPr txBox="1"/>
            <p:nvPr/>
          </p:nvSpPr>
          <p:spPr>
            <a:xfrm>
              <a:off x="2895600" y="4069140"/>
              <a:ext cx="755335" cy="1569660"/>
            </a:xfrm>
            <a:prstGeom prst="rect">
              <a:avLst/>
            </a:prstGeom>
            <a:noFill/>
          </p:spPr>
          <p:txBody>
            <a:bodyPr wrap="none" rtlCol="0">
              <a:spAutoFit/>
            </a:bodyPr>
            <a:lstStyle/>
            <a:p>
              <a:r>
                <a:rPr lang="ro-RO" sz="9600" smtClean="0"/>
                <a:t>?</a:t>
              </a:r>
              <a:endParaRPr lang="en-US" sz="9600"/>
            </a:p>
          </p:txBody>
        </p:sp>
        <p:sp>
          <p:nvSpPr>
            <p:cNvPr id="20" name="TextBox 19"/>
            <p:cNvSpPr txBox="1"/>
            <p:nvPr/>
          </p:nvSpPr>
          <p:spPr>
            <a:xfrm>
              <a:off x="5721665" y="4069140"/>
              <a:ext cx="755335" cy="1569660"/>
            </a:xfrm>
            <a:prstGeom prst="rect">
              <a:avLst/>
            </a:prstGeom>
            <a:noFill/>
          </p:spPr>
          <p:txBody>
            <a:bodyPr wrap="none" rtlCol="0">
              <a:spAutoFit/>
            </a:bodyPr>
            <a:lstStyle/>
            <a:p>
              <a:r>
                <a:rPr lang="ro-RO" sz="9600" smtClean="0"/>
                <a:t>?</a:t>
              </a:r>
              <a:endParaRPr lang="en-US" sz="9600"/>
            </a:p>
          </p:txBody>
        </p:sp>
      </p:grpSp>
      <p:sp>
        <p:nvSpPr>
          <p:cNvPr id="22" name="Flowchart: Decision 21"/>
          <p:cNvSpPr/>
          <p:nvPr/>
        </p:nvSpPr>
        <p:spPr>
          <a:xfrm>
            <a:off x="3276600" y="1676400"/>
            <a:ext cx="2819400" cy="38100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2800" smtClean="0"/>
              <a:t>Tineri angajati</a:t>
            </a:r>
            <a:endParaRPr lang="en-US" sz="2800"/>
          </a:p>
        </p:txBody>
      </p:sp>
      <p:grpSp>
        <p:nvGrpSpPr>
          <p:cNvPr id="3" name="Group 29"/>
          <p:cNvGrpSpPr/>
          <p:nvPr/>
        </p:nvGrpSpPr>
        <p:grpSpPr>
          <a:xfrm>
            <a:off x="1905000" y="3581400"/>
            <a:ext cx="5562600" cy="1905000"/>
            <a:chOff x="1905000" y="3581400"/>
            <a:chExt cx="5562600" cy="1905000"/>
          </a:xfrm>
        </p:grpSpPr>
        <p:sp>
          <p:nvSpPr>
            <p:cNvPr id="23" name="Isosceles Triangle 22"/>
            <p:cNvSpPr/>
            <p:nvPr/>
          </p:nvSpPr>
          <p:spPr>
            <a:xfrm>
              <a:off x="1905000" y="3581400"/>
              <a:ext cx="2743200" cy="190500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8000" smtClean="0">
                  <a:sym typeface="Wingdings" pitchFamily="2" charset="2"/>
                </a:rPr>
                <a:t></a:t>
              </a:r>
              <a:endParaRPr lang="en-US" sz="8000" smtClean="0">
                <a:sym typeface="Wingdings" pitchFamily="2" charset="2"/>
              </a:endParaRPr>
            </a:p>
          </p:txBody>
        </p:sp>
        <p:sp>
          <p:nvSpPr>
            <p:cNvPr id="24" name="Isosceles Triangle 23"/>
            <p:cNvSpPr/>
            <p:nvPr/>
          </p:nvSpPr>
          <p:spPr>
            <a:xfrm>
              <a:off x="4724400" y="3581400"/>
              <a:ext cx="2743200" cy="190500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8000" smtClean="0">
                  <a:sym typeface="Wingdings" pitchFamily="2" charset="2"/>
                </a:rPr>
                <a:t></a:t>
              </a:r>
              <a:endParaRPr lang="en-US" sz="8000" smtClean="0"/>
            </a:p>
          </p:txBody>
        </p:sp>
      </p:grpSp>
      <p:grpSp>
        <p:nvGrpSpPr>
          <p:cNvPr id="4" name="Group 30"/>
          <p:cNvGrpSpPr/>
          <p:nvPr/>
        </p:nvGrpSpPr>
        <p:grpSpPr>
          <a:xfrm>
            <a:off x="1905000" y="1676400"/>
            <a:ext cx="5562600" cy="1905000"/>
            <a:chOff x="1905000" y="1676400"/>
            <a:chExt cx="5562600" cy="1905000"/>
          </a:xfrm>
        </p:grpSpPr>
        <p:sp>
          <p:nvSpPr>
            <p:cNvPr id="26" name="Isosceles Triangle 25"/>
            <p:cNvSpPr/>
            <p:nvPr/>
          </p:nvSpPr>
          <p:spPr>
            <a:xfrm rot="10800000">
              <a:off x="1905000" y="1676400"/>
              <a:ext cx="2743200" cy="190500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p:nvSpPr>
          <p:spPr>
            <a:xfrm rot="10800000">
              <a:off x="4724400" y="1676400"/>
              <a:ext cx="2743200" cy="190500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2743200" y="1752600"/>
              <a:ext cx="1050288" cy="1323439"/>
            </a:xfrm>
            <a:prstGeom prst="rect">
              <a:avLst/>
            </a:prstGeom>
            <a:noFill/>
          </p:spPr>
          <p:txBody>
            <a:bodyPr wrap="none" rtlCol="0">
              <a:spAutoFit/>
            </a:bodyPr>
            <a:lstStyle/>
            <a:p>
              <a:r>
                <a:rPr lang="ro-RO" sz="8000" smtClean="0">
                  <a:solidFill>
                    <a:schemeClr val="lt1"/>
                  </a:solidFill>
                  <a:sym typeface="Wingdings" pitchFamily="2" charset="2"/>
                </a:rPr>
                <a:t></a:t>
              </a:r>
              <a:endParaRPr lang="en-US" sz="8000" smtClean="0">
                <a:solidFill>
                  <a:schemeClr val="lt1"/>
                </a:solidFill>
                <a:sym typeface="Wingdings" pitchFamily="2" charset="2"/>
              </a:endParaRPr>
            </a:p>
          </p:txBody>
        </p:sp>
        <p:sp>
          <p:nvSpPr>
            <p:cNvPr id="29" name="TextBox 28"/>
            <p:cNvSpPr txBox="1"/>
            <p:nvPr/>
          </p:nvSpPr>
          <p:spPr>
            <a:xfrm>
              <a:off x="5579112" y="1752600"/>
              <a:ext cx="1050288" cy="1323439"/>
            </a:xfrm>
            <a:prstGeom prst="rect">
              <a:avLst/>
            </a:prstGeom>
            <a:noFill/>
          </p:spPr>
          <p:txBody>
            <a:bodyPr wrap="none" rtlCol="0">
              <a:spAutoFit/>
            </a:bodyPr>
            <a:lstStyle/>
            <a:p>
              <a:r>
                <a:rPr lang="ro-RO" sz="8000" smtClean="0">
                  <a:solidFill>
                    <a:schemeClr val="lt1"/>
                  </a:solidFill>
                  <a:sym typeface="Wingdings" pitchFamily="2" charset="2"/>
                </a:rPr>
                <a:t></a:t>
              </a:r>
              <a:endParaRPr lang="en-US" sz="8000" smtClean="0">
                <a:solidFill>
                  <a:schemeClr val="lt1"/>
                </a:solidFill>
                <a:sym typeface="Wingdings" pitchFamily="2" charset="2"/>
              </a:endParaRPr>
            </a:p>
          </p:txBody>
        </p:sp>
      </p:grpSp>
      <p:grpSp>
        <p:nvGrpSpPr>
          <p:cNvPr id="45" name="Group 44"/>
          <p:cNvGrpSpPr/>
          <p:nvPr/>
        </p:nvGrpSpPr>
        <p:grpSpPr>
          <a:xfrm>
            <a:off x="2286000" y="2362200"/>
            <a:ext cx="4800600" cy="2592388"/>
            <a:chOff x="2286000" y="2362200"/>
            <a:chExt cx="4800600" cy="2592388"/>
          </a:xfrm>
        </p:grpSpPr>
        <p:cxnSp>
          <p:nvCxnSpPr>
            <p:cNvPr id="30" name="Straight Connector 29"/>
            <p:cNvCxnSpPr/>
            <p:nvPr/>
          </p:nvCxnSpPr>
          <p:spPr>
            <a:xfrm>
              <a:off x="2286000" y="4953000"/>
              <a:ext cx="4800600" cy="1588"/>
            </a:xfrm>
            <a:prstGeom prst="line">
              <a:avLst/>
            </a:prstGeom>
            <a:effectLst/>
          </p:spPr>
          <p:style>
            <a:lnRef idx="2">
              <a:schemeClr val="accent5"/>
            </a:lnRef>
            <a:fillRef idx="0">
              <a:schemeClr val="accent5"/>
            </a:fillRef>
            <a:effectRef idx="1">
              <a:schemeClr val="accent5"/>
            </a:effectRef>
            <a:fontRef idx="minor">
              <a:schemeClr val="tx1"/>
            </a:fontRef>
          </p:style>
        </p:cxnSp>
        <p:cxnSp>
          <p:nvCxnSpPr>
            <p:cNvPr id="33" name="Straight Connector 32"/>
            <p:cNvCxnSpPr/>
            <p:nvPr/>
          </p:nvCxnSpPr>
          <p:spPr>
            <a:xfrm>
              <a:off x="2667000" y="4419600"/>
              <a:ext cx="4038600" cy="1588"/>
            </a:xfrm>
            <a:prstGeom prst="line">
              <a:avLst/>
            </a:prstGeom>
            <a:effectLst/>
          </p:spPr>
          <p:style>
            <a:lnRef idx="2">
              <a:schemeClr val="accent5"/>
            </a:lnRef>
            <a:fillRef idx="0">
              <a:schemeClr val="accent5"/>
            </a:fillRef>
            <a:effectRef idx="1">
              <a:schemeClr val="accent5"/>
            </a:effectRef>
            <a:fontRef idx="minor">
              <a:schemeClr val="tx1"/>
            </a:fontRef>
          </p:style>
        </p:cxnSp>
        <p:cxnSp>
          <p:nvCxnSpPr>
            <p:cNvPr id="40" name="Straight Connector 39"/>
            <p:cNvCxnSpPr/>
            <p:nvPr/>
          </p:nvCxnSpPr>
          <p:spPr>
            <a:xfrm>
              <a:off x="4167193" y="2362200"/>
              <a:ext cx="1014407" cy="1588"/>
            </a:xfrm>
            <a:prstGeom prst="line">
              <a:avLst/>
            </a:prstGeom>
            <a:effectLst/>
          </p:spPr>
          <p:style>
            <a:lnRef idx="2">
              <a:schemeClr val="accent5"/>
            </a:lnRef>
            <a:fillRef idx="0">
              <a:schemeClr val="accent5"/>
            </a:fillRef>
            <a:effectRef idx="1">
              <a:schemeClr val="accent5"/>
            </a:effectRef>
            <a:fontRef idx="minor">
              <a:schemeClr val="tx1"/>
            </a:fontRef>
          </p:style>
        </p:cxnSp>
      </p:grpSp>
      <p:grpSp>
        <p:nvGrpSpPr>
          <p:cNvPr id="46" name="Group 45"/>
          <p:cNvGrpSpPr/>
          <p:nvPr/>
        </p:nvGrpSpPr>
        <p:grpSpPr>
          <a:xfrm>
            <a:off x="2209800" y="2133600"/>
            <a:ext cx="4953000" cy="3068638"/>
            <a:chOff x="2209800" y="2133600"/>
            <a:chExt cx="4953000" cy="3068638"/>
          </a:xfrm>
        </p:grpSpPr>
        <p:cxnSp>
          <p:nvCxnSpPr>
            <p:cNvPr id="42" name="Straight Connector 41"/>
            <p:cNvCxnSpPr/>
            <p:nvPr/>
          </p:nvCxnSpPr>
          <p:spPr>
            <a:xfrm>
              <a:off x="2209800" y="2133600"/>
              <a:ext cx="4953000" cy="1588"/>
            </a:xfrm>
            <a:prstGeom prst="line">
              <a:avLst/>
            </a:prstGeom>
            <a:effectLst/>
          </p:spPr>
          <p:style>
            <a:lnRef idx="3">
              <a:schemeClr val="accent3"/>
            </a:lnRef>
            <a:fillRef idx="0">
              <a:schemeClr val="accent3"/>
            </a:fillRef>
            <a:effectRef idx="2">
              <a:schemeClr val="accent3"/>
            </a:effectRef>
            <a:fontRef idx="minor">
              <a:schemeClr val="tx1"/>
            </a:fontRef>
          </p:style>
        </p:cxnSp>
        <p:cxnSp>
          <p:nvCxnSpPr>
            <p:cNvPr id="44" name="Straight Connector 43"/>
            <p:cNvCxnSpPr/>
            <p:nvPr/>
          </p:nvCxnSpPr>
          <p:spPr>
            <a:xfrm>
              <a:off x="4457700" y="5200650"/>
              <a:ext cx="457200" cy="1588"/>
            </a:xfrm>
            <a:prstGeom prst="line">
              <a:avLst/>
            </a:prstGeom>
            <a:ln/>
            <a:effectLst/>
          </p:spPr>
          <p:style>
            <a:lnRef idx="3">
              <a:schemeClr val="accent3"/>
            </a:lnRef>
            <a:fillRef idx="0">
              <a:schemeClr val="accent3"/>
            </a:fillRef>
            <a:effectRef idx="2">
              <a:schemeClr val="accent3"/>
            </a:effectRef>
            <a:fontRef idx="minor">
              <a:schemeClr val="tx1"/>
            </a:fontRef>
          </p:style>
        </p:cxnSp>
      </p:grpSp>
      <p:sp>
        <p:nvSpPr>
          <p:cNvPr id="49" name="TextBox 48"/>
          <p:cNvSpPr txBox="1"/>
          <p:nvPr/>
        </p:nvSpPr>
        <p:spPr>
          <a:xfrm>
            <a:off x="6553200" y="2754868"/>
            <a:ext cx="2514600" cy="369332"/>
          </a:xfrm>
          <a:prstGeom prst="rect">
            <a:avLst/>
          </a:prstGeom>
          <a:noFill/>
        </p:spPr>
        <p:txBody>
          <a:bodyPr wrap="square" rtlCol="0">
            <a:spAutoFit/>
          </a:bodyPr>
          <a:lstStyle/>
          <a:p>
            <a:r>
              <a:rPr lang="en-US" b="1" dirty="0" err="1" smtClean="0">
                <a:solidFill>
                  <a:srgbClr val="00B050"/>
                </a:solidFill>
              </a:rPr>
              <a:t>Angajatori</a:t>
            </a:r>
            <a:r>
              <a:rPr lang="en-US" b="1" dirty="0" smtClean="0">
                <a:solidFill>
                  <a:srgbClr val="00B050"/>
                </a:solidFill>
              </a:rPr>
              <a:t> care </a:t>
            </a:r>
            <a:r>
              <a:rPr lang="en-US" b="1" dirty="0" err="1" smtClean="0">
                <a:solidFill>
                  <a:srgbClr val="00B050"/>
                </a:solidFill>
              </a:rPr>
              <a:t>ofera</a:t>
            </a:r>
            <a:r>
              <a:rPr lang="en-US" b="1" dirty="0" smtClean="0">
                <a:solidFill>
                  <a:srgbClr val="00B050"/>
                </a:solidFill>
              </a:rPr>
              <a:t> …</a:t>
            </a:r>
            <a:endParaRPr lang="en-US" b="1" dirty="0">
              <a:solidFill>
                <a:srgbClr val="00B050"/>
              </a:solidFill>
            </a:endParaRPr>
          </a:p>
        </p:txBody>
      </p:sp>
      <p:sp>
        <p:nvSpPr>
          <p:cNvPr id="51" name="TextBox 50"/>
          <p:cNvSpPr txBox="1"/>
          <p:nvPr/>
        </p:nvSpPr>
        <p:spPr>
          <a:xfrm>
            <a:off x="6781800" y="5943600"/>
            <a:ext cx="2057400" cy="369332"/>
          </a:xfrm>
          <a:prstGeom prst="rect">
            <a:avLst/>
          </a:prstGeom>
          <a:noFill/>
        </p:spPr>
        <p:txBody>
          <a:bodyPr wrap="square" rtlCol="0">
            <a:spAutoFit/>
          </a:bodyPr>
          <a:lstStyle/>
          <a:p>
            <a:r>
              <a:rPr lang="en-US" dirty="0" smtClean="0"/>
              <a:t>…</a:t>
            </a:r>
            <a:r>
              <a:rPr lang="en-US" dirty="0" err="1" smtClean="0"/>
              <a:t>Locuri</a:t>
            </a:r>
            <a:r>
              <a:rPr lang="en-US" dirty="0" smtClean="0"/>
              <a:t> de </a:t>
            </a:r>
            <a:r>
              <a:rPr lang="en-US" dirty="0" err="1" smtClean="0"/>
              <a:t>munca</a:t>
            </a:r>
            <a:r>
              <a:rPr lang="ro-RO" dirty="0" smtClean="0"/>
              <a:t> </a:t>
            </a:r>
            <a:endParaRPr lang="en-US" dirty="0" smtClean="0"/>
          </a:p>
        </p:txBody>
      </p:sp>
      <p:pic>
        <p:nvPicPr>
          <p:cNvPr id="35" name="Picture 3" descr="E:\Award national\NOUA Imagine\DOEA_INT_+ROMANIA_RGB.jpeg"/>
          <p:cNvPicPr>
            <a:picLocks noChangeAspect="1" noChangeArrowheads="1"/>
          </p:cNvPicPr>
          <p:nvPr/>
        </p:nvPicPr>
        <p:blipFill>
          <a:blip r:embed="rId2" cstate="print"/>
          <a:srcRect/>
          <a:stretch>
            <a:fillRect/>
          </a:stretch>
        </p:blipFill>
        <p:spPr bwMode="auto">
          <a:xfrm>
            <a:off x="7391400" y="304800"/>
            <a:ext cx="1524000" cy="587267"/>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fade">
                                      <p:cBhvr>
                                        <p:cTn id="10" dur="2000"/>
                                        <p:tgtEl>
                                          <p:spTgt spid="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2000"/>
                                        <p:tgtEl>
                                          <p:spTgt spid="45"/>
                                        </p:tgtEl>
                                      </p:cBhvr>
                                    </p:animEffect>
                                  </p:childTnLst>
                                  <p:subTnLst>
                                    <p:set>
                                      <p:cBhvr override="childStyle">
                                        <p:cTn dur="1" fill="hold" display="0" masterRel="nextClick" afterEffect="1"/>
                                        <p:tgtEl>
                                          <p:spTgt spid="45"/>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9">
                                            <p:txEl>
                                              <p:pRg st="0" end="0"/>
                                            </p:txEl>
                                          </p:spTgt>
                                        </p:tgtEl>
                                        <p:attrNameLst>
                                          <p:attrName>style.visibility</p:attrName>
                                        </p:attrNameLst>
                                      </p:cBhvr>
                                      <p:to>
                                        <p:strVal val="visible"/>
                                      </p:to>
                                    </p:set>
                                    <p:animEffect transition="in" filter="fade">
                                      <p:cBhvr>
                                        <p:cTn id="23" dur="2000"/>
                                        <p:tgtEl>
                                          <p:spTgt spid="49">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500" fill="hold"/>
                                        <p:tgtEl>
                                          <p:spTgt spid="46"/>
                                        </p:tgtEl>
                                        <p:attrNameLst>
                                          <p:attrName>ppt_x</p:attrName>
                                        </p:attrNameLst>
                                      </p:cBhvr>
                                      <p:tavLst>
                                        <p:tav tm="0">
                                          <p:val>
                                            <p:strVal val="#ppt_x"/>
                                          </p:val>
                                        </p:tav>
                                        <p:tav tm="100000">
                                          <p:val>
                                            <p:strVal val="#ppt_x"/>
                                          </p:val>
                                        </p:tav>
                                      </p:tavLst>
                                    </p:anim>
                                    <p:anim calcmode="lin" valueType="num">
                                      <p:cBhvr additive="base">
                                        <p:cTn id="29" dur="500" fill="hold"/>
                                        <p:tgtEl>
                                          <p:spTgt spid="4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6"/>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build="allAtOnce"/>
      <p:bldP spid="14" grpId="0" animBg="1"/>
      <p:bldP spid="22" grpId="0" animBg="1"/>
      <p:bldP spid="49"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04800"/>
            <a:ext cx="3859390" cy="923330"/>
          </a:xfrm>
          <a:prstGeom prst="rect">
            <a:avLst/>
          </a:prstGeom>
          <a:noFill/>
        </p:spPr>
        <p:txBody>
          <a:bodyPr wrap="none" rtlCol="0">
            <a:spAutoFit/>
          </a:bodyPr>
          <a:lstStyle/>
          <a:p>
            <a:r>
              <a:rPr lang="ro-RO" sz="5400" dirty="0" smtClean="0"/>
              <a:t>Competente:</a:t>
            </a:r>
            <a:endParaRPr lang="en-US" sz="5400" dirty="0"/>
          </a:p>
        </p:txBody>
      </p:sp>
      <p:sp>
        <p:nvSpPr>
          <p:cNvPr id="7" name="Rounded Rectangle 6"/>
          <p:cNvSpPr/>
          <p:nvPr/>
        </p:nvSpPr>
        <p:spPr>
          <a:xfrm>
            <a:off x="685800" y="2895600"/>
            <a:ext cx="21336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3600" smtClean="0"/>
              <a:t>Tehnice</a:t>
            </a:r>
            <a:endParaRPr lang="en-US" sz="3600"/>
          </a:p>
        </p:txBody>
      </p:sp>
      <p:sp>
        <p:nvSpPr>
          <p:cNvPr id="8" name="Rounded Rectangle 7"/>
          <p:cNvSpPr/>
          <p:nvPr/>
        </p:nvSpPr>
        <p:spPr>
          <a:xfrm>
            <a:off x="5486400" y="2667000"/>
            <a:ext cx="2819400" cy="9144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2400" smtClean="0"/>
              <a:t>Comportamentale</a:t>
            </a:r>
            <a:endParaRPr lang="en-US" sz="2400"/>
          </a:p>
        </p:txBody>
      </p:sp>
      <p:sp>
        <p:nvSpPr>
          <p:cNvPr id="9" name="Rounded Rectangle 8"/>
          <p:cNvSpPr/>
          <p:nvPr/>
        </p:nvSpPr>
        <p:spPr>
          <a:xfrm>
            <a:off x="3429000" y="4800600"/>
            <a:ext cx="2133600" cy="9144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t>Echipa</a:t>
            </a:r>
            <a:endParaRPr lang="en-US" sz="3200" dirty="0"/>
          </a:p>
        </p:txBody>
      </p:sp>
      <p:sp>
        <p:nvSpPr>
          <p:cNvPr id="10" name="TextBox 9"/>
          <p:cNvSpPr txBox="1"/>
          <p:nvPr/>
        </p:nvSpPr>
        <p:spPr>
          <a:xfrm>
            <a:off x="3276600" y="2667000"/>
            <a:ext cx="394660" cy="523220"/>
          </a:xfrm>
          <a:prstGeom prst="rect">
            <a:avLst/>
          </a:prstGeom>
          <a:noFill/>
        </p:spPr>
        <p:txBody>
          <a:bodyPr wrap="none" rtlCol="0">
            <a:spAutoFit/>
          </a:bodyPr>
          <a:lstStyle/>
          <a:p>
            <a:r>
              <a:rPr lang="ro-RO" sz="2800" smtClean="0">
                <a:solidFill>
                  <a:srgbClr val="0066FF"/>
                </a:solidFill>
              </a:rPr>
              <a:t>It</a:t>
            </a:r>
            <a:endParaRPr lang="en-US" sz="2800" smtClean="0">
              <a:solidFill>
                <a:srgbClr val="0066FF"/>
              </a:solidFill>
            </a:endParaRPr>
          </a:p>
        </p:txBody>
      </p:sp>
      <p:sp>
        <p:nvSpPr>
          <p:cNvPr id="11" name="TextBox 10"/>
          <p:cNvSpPr txBox="1"/>
          <p:nvPr/>
        </p:nvSpPr>
        <p:spPr>
          <a:xfrm>
            <a:off x="228600" y="3886200"/>
            <a:ext cx="1762277" cy="523220"/>
          </a:xfrm>
          <a:prstGeom prst="rect">
            <a:avLst/>
          </a:prstGeom>
          <a:noFill/>
        </p:spPr>
        <p:txBody>
          <a:bodyPr wrap="none" rtlCol="0">
            <a:spAutoFit/>
          </a:bodyPr>
          <a:lstStyle/>
          <a:p>
            <a:r>
              <a:rPr lang="ro-RO" sz="2800" smtClean="0">
                <a:solidFill>
                  <a:srgbClr val="0066FF"/>
                </a:solidFill>
              </a:rPr>
              <a:t>Cambridge</a:t>
            </a:r>
            <a:endParaRPr lang="en-US" sz="2800">
              <a:solidFill>
                <a:srgbClr val="0066FF"/>
              </a:solidFill>
            </a:endParaRPr>
          </a:p>
        </p:txBody>
      </p:sp>
      <p:sp>
        <p:nvSpPr>
          <p:cNvPr id="12" name="TextBox 11"/>
          <p:cNvSpPr txBox="1"/>
          <p:nvPr/>
        </p:nvSpPr>
        <p:spPr>
          <a:xfrm>
            <a:off x="304800" y="2362200"/>
            <a:ext cx="2206758" cy="523220"/>
          </a:xfrm>
          <a:prstGeom prst="rect">
            <a:avLst/>
          </a:prstGeom>
          <a:noFill/>
        </p:spPr>
        <p:txBody>
          <a:bodyPr wrap="none" rtlCol="0">
            <a:spAutoFit/>
          </a:bodyPr>
          <a:lstStyle/>
          <a:p>
            <a:r>
              <a:rPr lang="ro-RO" sz="2800" smtClean="0">
                <a:solidFill>
                  <a:srgbClr val="0066FF"/>
                </a:solidFill>
              </a:rPr>
              <a:t>Matematician</a:t>
            </a:r>
            <a:endParaRPr lang="en-US" sz="2800" smtClean="0">
              <a:solidFill>
                <a:srgbClr val="0066FF"/>
              </a:solidFill>
            </a:endParaRPr>
          </a:p>
        </p:txBody>
      </p:sp>
      <p:sp>
        <p:nvSpPr>
          <p:cNvPr id="13" name="TextBox 12"/>
          <p:cNvSpPr txBox="1"/>
          <p:nvPr/>
        </p:nvSpPr>
        <p:spPr>
          <a:xfrm>
            <a:off x="2895600" y="3810000"/>
            <a:ext cx="1272271" cy="523220"/>
          </a:xfrm>
          <a:prstGeom prst="rect">
            <a:avLst/>
          </a:prstGeom>
          <a:noFill/>
        </p:spPr>
        <p:txBody>
          <a:bodyPr wrap="none" rtlCol="0">
            <a:spAutoFit/>
          </a:bodyPr>
          <a:lstStyle/>
          <a:p>
            <a:r>
              <a:rPr lang="ro-RO" sz="2800" smtClean="0">
                <a:solidFill>
                  <a:srgbClr val="0066FF"/>
                </a:solidFill>
              </a:rPr>
              <a:t>Chimist</a:t>
            </a:r>
            <a:endParaRPr lang="en-US" sz="2800" smtClean="0">
              <a:solidFill>
                <a:srgbClr val="0066FF"/>
              </a:solidFill>
            </a:endParaRPr>
          </a:p>
        </p:txBody>
      </p:sp>
      <p:sp>
        <p:nvSpPr>
          <p:cNvPr id="15" name="TextBox 14"/>
          <p:cNvSpPr txBox="1"/>
          <p:nvPr/>
        </p:nvSpPr>
        <p:spPr>
          <a:xfrm>
            <a:off x="4953000" y="1905000"/>
            <a:ext cx="1700017" cy="523220"/>
          </a:xfrm>
          <a:prstGeom prst="rect">
            <a:avLst/>
          </a:prstGeom>
          <a:noFill/>
        </p:spPr>
        <p:txBody>
          <a:bodyPr wrap="none" rtlCol="0">
            <a:spAutoFit/>
          </a:bodyPr>
          <a:lstStyle/>
          <a:p>
            <a:r>
              <a:rPr lang="ro-RO" sz="2800" smtClean="0">
                <a:solidFill>
                  <a:srgbClr val="00B050"/>
                </a:solidFill>
              </a:rPr>
              <a:t>Integritate</a:t>
            </a:r>
            <a:endParaRPr lang="en-US" sz="2800">
              <a:solidFill>
                <a:srgbClr val="00B050"/>
              </a:solidFill>
            </a:endParaRPr>
          </a:p>
        </p:txBody>
      </p:sp>
      <p:sp>
        <p:nvSpPr>
          <p:cNvPr id="16" name="TextBox 15"/>
          <p:cNvSpPr txBox="1"/>
          <p:nvPr/>
        </p:nvSpPr>
        <p:spPr>
          <a:xfrm>
            <a:off x="7010400" y="3886200"/>
            <a:ext cx="2127185" cy="523220"/>
          </a:xfrm>
          <a:prstGeom prst="rect">
            <a:avLst/>
          </a:prstGeom>
          <a:noFill/>
        </p:spPr>
        <p:txBody>
          <a:bodyPr wrap="none" rtlCol="0">
            <a:spAutoFit/>
          </a:bodyPr>
          <a:lstStyle/>
          <a:p>
            <a:r>
              <a:rPr lang="ro-RO" sz="2800" smtClean="0">
                <a:solidFill>
                  <a:srgbClr val="00B050"/>
                </a:solidFill>
              </a:rPr>
              <a:t>Punctualitate</a:t>
            </a:r>
            <a:endParaRPr lang="en-US" sz="2800">
              <a:solidFill>
                <a:srgbClr val="00B050"/>
              </a:solidFill>
            </a:endParaRPr>
          </a:p>
        </p:txBody>
      </p:sp>
      <p:sp>
        <p:nvSpPr>
          <p:cNvPr id="17" name="TextBox 16"/>
          <p:cNvSpPr txBox="1"/>
          <p:nvPr/>
        </p:nvSpPr>
        <p:spPr>
          <a:xfrm>
            <a:off x="6781800" y="2057400"/>
            <a:ext cx="1437638" cy="523220"/>
          </a:xfrm>
          <a:prstGeom prst="rect">
            <a:avLst/>
          </a:prstGeom>
          <a:noFill/>
        </p:spPr>
        <p:txBody>
          <a:bodyPr wrap="none" rtlCol="0">
            <a:spAutoFit/>
          </a:bodyPr>
          <a:lstStyle/>
          <a:p>
            <a:r>
              <a:rPr lang="ro-RO" sz="2800" smtClean="0">
                <a:solidFill>
                  <a:srgbClr val="00B050"/>
                </a:solidFill>
              </a:rPr>
              <a:t>Initiativa</a:t>
            </a:r>
            <a:endParaRPr lang="en-US" sz="2800">
              <a:solidFill>
                <a:srgbClr val="00B050"/>
              </a:solidFill>
            </a:endParaRPr>
          </a:p>
        </p:txBody>
      </p:sp>
      <p:sp>
        <p:nvSpPr>
          <p:cNvPr id="18" name="TextBox 17"/>
          <p:cNvSpPr txBox="1"/>
          <p:nvPr/>
        </p:nvSpPr>
        <p:spPr>
          <a:xfrm>
            <a:off x="5105400" y="3657600"/>
            <a:ext cx="1533305" cy="523220"/>
          </a:xfrm>
          <a:prstGeom prst="rect">
            <a:avLst/>
          </a:prstGeom>
          <a:noFill/>
        </p:spPr>
        <p:txBody>
          <a:bodyPr wrap="none" rtlCol="0">
            <a:spAutoFit/>
          </a:bodyPr>
          <a:lstStyle/>
          <a:p>
            <a:r>
              <a:rPr lang="ro-RO" sz="2800" smtClean="0">
                <a:solidFill>
                  <a:srgbClr val="00B050"/>
                </a:solidFill>
              </a:rPr>
              <a:t>Atitudine</a:t>
            </a:r>
            <a:endParaRPr lang="en-US" sz="2800">
              <a:solidFill>
                <a:srgbClr val="00B050"/>
              </a:solidFill>
            </a:endParaRPr>
          </a:p>
        </p:txBody>
      </p:sp>
      <p:sp>
        <p:nvSpPr>
          <p:cNvPr id="19" name="TextBox 18"/>
          <p:cNvSpPr txBox="1"/>
          <p:nvPr/>
        </p:nvSpPr>
        <p:spPr>
          <a:xfrm>
            <a:off x="5638800" y="4419600"/>
            <a:ext cx="2430152" cy="646331"/>
          </a:xfrm>
          <a:prstGeom prst="rect">
            <a:avLst/>
          </a:prstGeom>
          <a:noFill/>
        </p:spPr>
        <p:txBody>
          <a:bodyPr wrap="none" rtlCol="0">
            <a:spAutoFit/>
          </a:bodyPr>
          <a:lstStyle/>
          <a:p>
            <a:r>
              <a:rPr lang="ro-RO" sz="3600" smtClean="0">
                <a:solidFill>
                  <a:srgbClr val="7030A0"/>
                </a:solidFill>
              </a:rPr>
              <a:t>Comunicare</a:t>
            </a:r>
            <a:endParaRPr lang="en-US" sz="3600">
              <a:solidFill>
                <a:srgbClr val="7030A0"/>
              </a:solidFill>
            </a:endParaRPr>
          </a:p>
        </p:txBody>
      </p:sp>
      <p:sp>
        <p:nvSpPr>
          <p:cNvPr id="20" name="TextBox 19"/>
          <p:cNvSpPr txBox="1"/>
          <p:nvPr/>
        </p:nvSpPr>
        <p:spPr>
          <a:xfrm>
            <a:off x="1371600" y="4648200"/>
            <a:ext cx="1730602" cy="584775"/>
          </a:xfrm>
          <a:prstGeom prst="rect">
            <a:avLst/>
          </a:prstGeom>
          <a:noFill/>
        </p:spPr>
        <p:txBody>
          <a:bodyPr wrap="none" rtlCol="0">
            <a:spAutoFit/>
          </a:bodyPr>
          <a:lstStyle/>
          <a:p>
            <a:r>
              <a:rPr lang="ro-RO" sz="3200" smtClean="0">
                <a:solidFill>
                  <a:srgbClr val="7030A0"/>
                </a:solidFill>
              </a:rPr>
              <a:t>Inspiratie</a:t>
            </a:r>
            <a:endParaRPr lang="en-US" sz="3200">
              <a:solidFill>
                <a:srgbClr val="7030A0"/>
              </a:solidFill>
            </a:endParaRPr>
          </a:p>
        </p:txBody>
      </p:sp>
      <p:sp>
        <p:nvSpPr>
          <p:cNvPr id="21" name="TextBox 20"/>
          <p:cNvSpPr txBox="1"/>
          <p:nvPr/>
        </p:nvSpPr>
        <p:spPr>
          <a:xfrm>
            <a:off x="6324600" y="5257800"/>
            <a:ext cx="2017540" cy="584775"/>
          </a:xfrm>
          <a:prstGeom prst="rect">
            <a:avLst/>
          </a:prstGeom>
          <a:noFill/>
        </p:spPr>
        <p:txBody>
          <a:bodyPr wrap="none" rtlCol="0">
            <a:spAutoFit/>
          </a:bodyPr>
          <a:lstStyle/>
          <a:p>
            <a:r>
              <a:rPr lang="ro-RO" sz="3200" smtClean="0">
                <a:solidFill>
                  <a:srgbClr val="7030A0"/>
                </a:solidFill>
              </a:rPr>
              <a:t>Colaborare</a:t>
            </a:r>
            <a:endParaRPr lang="en-US" sz="3200">
              <a:solidFill>
                <a:srgbClr val="7030A0"/>
              </a:solidFill>
            </a:endParaRPr>
          </a:p>
        </p:txBody>
      </p:sp>
      <p:sp>
        <p:nvSpPr>
          <p:cNvPr id="22" name="TextBox 21"/>
          <p:cNvSpPr txBox="1"/>
          <p:nvPr/>
        </p:nvSpPr>
        <p:spPr>
          <a:xfrm>
            <a:off x="228600" y="5715000"/>
            <a:ext cx="3699090" cy="584775"/>
          </a:xfrm>
          <a:prstGeom prst="rect">
            <a:avLst/>
          </a:prstGeom>
          <a:noFill/>
        </p:spPr>
        <p:txBody>
          <a:bodyPr wrap="none" rtlCol="0">
            <a:spAutoFit/>
          </a:bodyPr>
          <a:lstStyle/>
          <a:p>
            <a:r>
              <a:rPr lang="ro-RO" sz="3200" smtClean="0">
                <a:solidFill>
                  <a:srgbClr val="7030A0"/>
                </a:solidFill>
              </a:rPr>
              <a:t>Dezvoltarea celorlalţi</a:t>
            </a:r>
            <a:endParaRPr lang="en-US" sz="3200">
              <a:solidFill>
                <a:srgbClr val="7030A0"/>
              </a:solidFill>
            </a:endParaRPr>
          </a:p>
        </p:txBody>
      </p:sp>
      <p:sp>
        <p:nvSpPr>
          <p:cNvPr id="23" name="Oval 22"/>
          <p:cNvSpPr/>
          <p:nvPr/>
        </p:nvSpPr>
        <p:spPr>
          <a:xfrm>
            <a:off x="0" y="1447800"/>
            <a:ext cx="4343400" cy="3505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33400" y="838200"/>
            <a:ext cx="5791200" cy="441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2971800" y="2438400"/>
            <a:ext cx="12954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52400" y="3657600"/>
            <a:ext cx="18288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6858000" y="3657600"/>
            <a:ext cx="22860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6172200" y="5105400"/>
            <a:ext cx="22860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6705600" y="2133600"/>
            <a:ext cx="4572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876800" y="1828800"/>
            <a:ext cx="18288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6248400" y="1066800"/>
            <a:ext cx="2725939" cy="523220"/>
          </a:xfrm>
          <a:prstGeom prst="rect">
            <a:avLst/>
          </a:prstGeom>
          <a:noFill/>
        </p:spPr>
        <p:txBody>
          <a:bodyPr wrap="none" rtlCol="0">
            <a:spAutoFit/>
          </a:bodyPr>
          <a:lstStyle/>
          <a:p>
            <a:r>
              <a:rPr lang="en-US" sz="2800" smtClean="0">
                <a:solidFill>
                  <a:srgbClr val="00B050"/>
                </a:solidFill>
              </a:rPr>
              <a:t>Invatare continua</a:t>
            </a:r>
            <a:endParaRPr lang="en-US" sz="2800">
              <a:solidFill>
                <a:srgbClr val="00B050"/>
              </a:solidFill>
            </a:endParaRPr>
          </a:p>
        </p:txBody>
      </p:sp>
      <p:sp>
        <p:nvSpPr>
          <p:cNvPr id="32" name="TextBox 31"/>
          <p:cNvSpPr txBox="1"/>
          <p:nvPr/>
        </p:nvSpPr>
        <p:spPr>
          <a:xfrm>
            <a:off x="4724400" y="914400"/>
            <a:ext cx="1313501" cy="523220"/>
          </a:xfrm>
          <a:prstGeom prst="rect">
            <a:avLst/>
          </a:prstGeom>
          <a:noFill/>
        </p:spPr>
        <p:txBody>
          <a:bodyPr wrap="none" rtlCol="0">
            <a:spAutoFit/>
          </a:bodyPr>
          <a:lstStyle/>
          <a:p>
            <a:r>
              <a:rPr lang="en-US" sz="2800" smtClean="0">
                <a:solidFill>
                  <a:srgbClr val="00B050"/>
                </a:solidFill>
              </a:rPr>
              <a:t>Pasiune</a:t>
            </a:r>
            <a:endParaRPr lang="en-US" sz="2800">
              <a:solidFill>
                <a:srgbClr val="00B050"/>
              </a:solidFill>
            </a:endParaRPr>
          </a:p>
        </p:txBody>
      </p:sp>
      <p:sp>
        <p:nvSpPr>
          <p:cNvPr id="33" name="TextBox 32"/>
          <p:cNvSpPr txBox="1"/>
          <p:nvPr/>
        </p:nvSpPr>
        <p:spPr>
          <a:xfrm>
            <a:off x="3962400" y="3048000"/>
            <a:ext cx="1325556" cy="523220"/>
          </a:xfrm>
          <a:prstGeom prst="rect">
            <a:avLst/>
          </a:prstGeom>
          <a:noFill/>
        </p:spPr>
        <p:txBody>
          <a:bodyPr wrap="none" rtlCol="0">
            <a:spAutoFit/>
          </a:bodyPr>
          <a:lstStyle/>
          <a:p>
            <a:r>
              <a:rPr lang="en-US" sz="2800" smtClean="0">
                <a:solidFill>
                  <a:srgbClr val="00B050"/>
                </a:solidFill>
              </a:rPr>
              <a:t>Sanatos</a:t>
            </a:r>
            <a:endParaRPr lang="en-US" sz="2800">
              <a:solidFill>
                <a:srgbClr val="00B050"/>
              </a:solidFill>
            </a:endParaRPr>
          </a:p>
        </p:txBody>
      </p:sp>
      <p:sp>
        <p:nvSpPr>
          <p:cNvPr id="34" name="TextBox 33"/>
          <p:cNvSpPr txBox="1"/>
          <p:nvPr/>
        </p:nvSpPr>
        <p:spPr>
          <a:xfrm>
            <a:off x="3048000" y="6273225"/>
            <a:ext cx="2104679" cy="584775"/>
          </a:xfrm>
          <a:prstGeom prst="rect">
            <a:avLst/>
          </a:prstGeom>
          <a:noFill/>
        </p:spPr>
        <p:txBody>
          <a:bodyPr wrap="none" rtlCol="0">
            <a:spAutoFit/>
          </a:bodyPr>
          <a:lstStyle/>
          <a:p>
            <a:r>
              <a:rPr lang="en-US" sz="3200" smtClean="0">
                <a:solidFill>
                  <a:srgbClr val="7030A0"/>
                </a:solidFill>
              </a:rPr>
              <a:t>Asertivitate</a:t>
            </a:r>
            <a:endParaRPr lang="en-US" sz="3200">
              <a:solidFill>
                <a:srgbClr val="7030A0"/>
              </a:solidFill>
            </a:endParaRPr>
          </a:p>
        </p:txBody>
      </p:sp>
      <p:sp>
        <p:nvSpPr>
          <p:cNvPr id="35" name="TextBox 34"/>
          <p:cNvSpPr txBox="1"/>
          <p:nvPr/>
        </p:nvSpPr>
        <p:spPr>
          <a:xfrm>
            <a:off x="5334000" y="6019800"/>
            <a:ext cx="1958870" cy="646331"/>
          </a:xfrm>
          <a:prstGeom prst="rect">
            <a:avLst/>
          </a:prstGeom>
          <a:noFill/>
        </p:spPr>
        <p:txBody>
          <a:bodyPr wrap="none" rtlCol="0">
            <a:spAutoFit/>
          </a:bodyPr>
          <a:lstStyle/>
          <a:p>
            <a:r>
              <a:rPr lang="en-US" sz="3600" smtClean="0">
                <a:solidFill>
                  <a:srgbClr val="7030A0"/>
                </a:solidFill>
              </a:rPr>
              <a:t>Feedback</a:t>
            </a:r>
            <a:endParaRPr lang="en-US" sz="3600">
              <a:solidFill>
                <a:srgbClr val="7030A0"/>
              </a:solidFill>
            </a:endParaRPr>
          </a:p>
        </p:txBody>
      </p:sp>
      <p:sp>
        <p:nvSpPr>
          <p:cNvPr id="36" name="TextBox 35"/>
          <p:cNvSpPr txBox="1"/>
          <p:nvPr/>
        </p:nvSpPr>
        <p:spPr>
          <a:xfrm>
            <a:off x="8077200" y="1676400"/>
            <a:ext cx="595804" cy="523220"/>
          </a:xfrm>
          <a:prstGeom prst="rect">
            <a:avLst/>
          </a:prstGeom>
          <a:noFill/>
        </p:spPr>
        <p:txBody>
          <a:bodyPr wrap="none" rtlCol="0">
            <a:spAutoFit/>
          </a:bodyPr>
          <a:lstStyle/>
          <a:p>
            <a:r>
              <a:rPr lang="en-US" sz="2800" smtClean="0">
                <a:solidFill>
                  <a:srgbClr val="00B050"/>
                </a:solidFill>
              </a:rPr>
              <a:t>EQ</a:t>
            </a:r>
            <a:endParaRPr lang="en-US" sz="2800">
              <a:solidFill>
                <a:srgbClr val="00B050"/>
              </a:solidFill>
            </a:endParaRPr>
          </a:p>
        </p:txBody>
      </p:sp>
      <p:pic>
        <p:nvPicPr>
          <p:cNvPr id="37" name="Picture 3" descr="E:\Award national\NOUA Imagine\DOEA_INT_+ROMANIA_RGB.jpeg"/>
          <p:cNvPicPr>
            <a:picLocks noChangeAspect="1" noChangeArrowheads="1"/>
          </p:cNvPicPr>
          <p:nvPr/>
        </p:nvPicPr>
        <p:blipFill>
          <a:blip r:embed="rId2" cstate="print"/>
          <a:srcRect/>
          <a:stretch>
            <a:fillRect/>
          </a:stretch>
        </p:blipFill>
        <p:spPr bwMode="auto">
          <a:xfrm>
            <a:off x="7239000" y="327133"/>
            <a:ext cx="1524000" cy="587267"/>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500"/>
                                        <p:tgtEl>
                                          <p:spTgt spid="2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1" nodeType="clickEffect">
                                  <p:stCondLst>
                                    <p:cond delay="0"/>
                                  </p:stCondLst>
                                  <p:childTnLst>
                                    <p:animEffect transition="out" filter="fad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par>
                                <p:cTn id="88" presetID="10" presetClass="entr" presetSubtype="0"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xit" presetSubtype="0" fill="hold" grpId="1" nodeType="clickEffect">
                                  <p:stCondLst>
                                    <p:cond delay="0"/>
                                  </p:stCondLst>
                                  <p:childTnLst>
                                    <p:animEffect transition="out" filter="fade">
                                      <p:cBhvr>
                                        <p:cTn id="94" dur="500"/>
                                        <p:tgtEl>
                                          <p:spTgt spid="24"/>
                                        </p:tgtEl>
                                      </p:cBhvr>
                                    </p:animEffect>
                                    <p:set>
                                      <p:cBhvr>
                                        <p:cTn id="95" dur="1" fill="hold">
                                          <p:stCondLst>
                                            <p:cond delay="499"/>
                                          </p:stCondLst>
                                        </p:cTn>
                                        <p:tgtEl>
                                          <p:spTgt spid="24"/>
                                        </p:tgtEl>
                                        <p:attrNameLst>
                                          <p:attrName>style.visibility</p:attrName>
                                        </p:attrNameLst>
                                      </p:cBhvr>
                                      <p:to>
                                        <p:strVal val="hidden"/>
                                      </p:to>
                                    </p:set>
                                  </p:childTnLst>
                                </p:cTn>
                              </p:par>
                              <p:par>
                                <p:cTn id="96" presetID="10" presetClass="entr" presetSubtype="0"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fade">
                                      <p:cBhvr>
                                        <p:cTn id="98" dur="500"/>
                                        <p:tgtEl>
                                          <p:spTgt spid="25"/>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0"/>
                                        </p:tgtEl>
                                        <p:attrNameLst>
                                          <p:attrName>style.visibility</p:attrName>
                                        </p:attrNameLst>
                                      </p:cBhvr>
                                      <p:to>
                                        <p:strVal val="visible"/>
                                      </p:to>
                                    </p:set>
                                    <p:animEffect transition="in" filter="fade">
                                      <p:cBhvr>
                                        <p:cTn id="108" dur="500"/>
                                        <p:tgtEl>
                                          <p:spTgt spid="30"/>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500"/>
                                        <p:tgtEl>
                                          <p:spTgt spid="28"/>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fade">
                                      <p:cBhvr>
                                        <p:cTn id="118" dur="500"/>
                                        <p:tgtEl>
                                          <p:spTgt spid="29"/>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27"/>
                                        </p:tgtEl>
                                        <p:attrNameLst>
                                          <p:attrName>style.visibility</p:attrName>
                                        </p:attrNameLst>
                                      </p:cBhvr>
                                      <p:to>
                                        <p:strVal val="visible"/>
                                      </p:to>
                                    </p:set>
                                    <p:animEffect transition="in" filter="fade">
                                      <p:cBhvr>
                                        <p:cTn id="1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p:bldP spid="15" grpId="0"/>
      <p:bldP spid="16" grpId="0"/>
      <p:bldP spid="17" grpId="0"/>
      <p:bldP spid="18" grpId="0"/>
      <p:bldP spid="19" grpId="0"/>
      <p:bldP spid="20" grpId="0"/>
      <p:bldP spid="21" grpId="0"/>
      <p:bldP spid="22" grpId="0"/>
      <p:bldP spid="23" grpId="0" animBg="1"/>
      <p:bldP spid="23" grpId="1" animBg="1"/>
      <p:bldP spid="24" grpId="0" animBg="1"/>
      <p:bldP spid="24" grpId="1"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 y="2057400"/>
            <a:ext cx="8839200" cy="4708981"/>
          </a:xfrm>
          <a:prstGeom prst="rect">
            <a:avLst/>
          </a:prstGeom>
        </p:spPr>
        <p:txBody>
          <a:bodyPr wrap="square">
            <a:spAutoFit/>
          </a:bodyPr>
          <a:lstStyle/>
          <a:p>
            <a:pPr algn="just">
              <a:lnSpc>
                <a:spcPct val="80000"/>
              </a:lnSpc>
              <a:buFont typeface="Webdings" pitchFamily="18" charset="2"/>
              <a:buNone/>
              <a:defRPr/>
            </a:pPr>
            <a:endParaRPr lang="ro-RO" sz="3000" dirty="0" smtClean="0"/>
          </a:p>
          <a:p>
            <a:pPr algn="just">
              <a:buFont typeface="Webdings" pitchFamily="18" charset="2"/>
              <a:buNone/>
              <a:defRPr/>
            </a:pPr>
            <a:r>
              <a:rPr lang="en-US" sz="2800" dirty="0" smtClean="0"/>
              <a:t>Award-</a:t>
            </a:r>
            <a:r>
              <a:rPr lang="en-US" sz="2800" dirty="0" err="1" smtClean="0"/>
              <a:t>ul</a:t>
            </a:r>
            <a:r>
              <a:rPr lang="ro-RO" sz="2800" dirty="0" smtClean="0"/>
              <a:t> </a:t>
            </a:r>
            <a:r>
              <a:rPr lang="ro-RO" sz="2800" dirty="0"/>
              <a:t>reprezintă un program de dezvoltare personală, îndreptat către tinerii din toată lumea, care îşi propune să îi ajute să dobândească deprinderi pentru viaţă </a:t>
            </a:r>
            <a:r>
              <a:rPr lang="ro-RO" sz="2800" dirty="0" smtClean="0"/>
              <a:t>şi, astfel, </a:t>
            </a:r>
            <a:r>
              <a:rPr lang="ro-RO" sz="2800" dirty="0"/>
              <a:t>să aibă un impact pozitiv în comunităţile în care trăiesc şi </a:t>
            </a:r>
            <a:r>
              <a:rPr lang="ro-RO" sz="2800" dirty="0" smtClean="0"/>
              <a:t>în întreaga lume.</a:t>
            </a:r>
            <a:r>
              <a:rPr lang="ro-RO" sz="2800" dirty="0" smtClean="0">
                <a:solidFill>
                  <a:srgbClr val="7030A0"/>
                </a:solidFill>
              </a:rPr>
              <a:t> </a:t>
            </a:r>
          </a:p>
          <a:p>
            <a:pPr algn="just">
              <a:lnSpc>
                <a:spcPct val="80000"/>
              </a:lnSpc>
              <a:buFont typeface="Webdings" pitchFamily="18" charset="2"/>
              <a:buNone/>
              <a:defRPr/>
            </a:pPr>
            <a:endParaRPr lang="ro-RO" sz="2800" dirty="0" smtClean="0">
              <a:solidFill>
                <a:srgbClr val="7030A0"/>
              </a:solidFill>
            </a:endParaRPr>
          </a:p>
          <a:p>
            <a:pPr algn="just">
              <a:lnSpc>
                <a:spcPct val="80000"/>
              </a:lnSpc>
              <a:buFont typeface="Webdings" pitchFamily="18" charset="2"/>
              <a:buNone/>
              <a:defRPr/>
            </a:pPr>
            <a:r>
              <a:rPr lang="ro-RO" sz="1600" dirty="0" smtClean="0">
                <a:solidFill>
                  <a:srgbClr val="7030A0"/>
                </a:solidFill>
              </a:rPr>
              <a:t>	</a:t>
            </a:r>
            <a:endParaRPr lang="ro-RO" sz="2400" dirty="0" smtClean="0">
              <a:solidFill>
                <a:srgbClr val="7030A0"/>
              </a:solidFill>
            </a:endParaRPr>
          </a:p>
          <a:p>
            <a:pPr algn="just">
              <a:lnSpc>
                <a:spcPct val="80000"/>
              </a:lnSpc>
              <a:buFont typeface="Webdings" pitchFamily="18" charset="2"/>
              <a:buNone/>
              <a:defRPr/>
            </a:pPr>
            <a:r>
              <a:rPr lang="en-GB" sz="2400" dirty="0" smtClean="0">
                <a:solidFill>
                  <a:srgbClr val="7030A0"/>
                </a:solidFill>
              </a:rPr>
              <a:t>            </a:t>
            </a:r>
            <a:r>
              <a:rPr lang="ro-RO" sz="2400" dirty="0" smtClean="0">
                <a:solidFill>
                  <a:srgbClr val="7030A0"/>
                </a:solidFill>
              </a:rPr>
              <a:t>Deschis tuturor		</a:t>
            </a:r>
            <a:r>
              <a:rPr lang="ro-RO" sz="2400" dirty="0" smtClean="0">
                <a:solidFill>
                  <a:srgbClr val="0070C0"/>
                </a:solidFill>
              </a:rPr>
              <a:t> </a:t>
            </a:r>
            <a:r>
              <a:rPr lang="en-GB" sz="2400" dirty="0" smtClean="0">
                <a:solidFill>
                  <a:srgbClr val="0070C0"/>
                </a:solidFill>
              </a:rPr>
              <a:t>    </a:t>
            </a:r>
            <a:r>
              <a:rPr lang="ro-RO" sz="2400" dirty="0" smtClean="0">
                <a:solidFill>
                  <a:srgbClr val="0070C0"/>
                </a:solidFill>
              </a:rPr>
              <a:t>Voluntar		</a:t>
            </a:r>
            <a:r>
              <a:rPr lang="ro-RO" sz="2400" dirty="0" smtClean="0">
                <a:solidFill>
                  <a:schemeClr val="accent6">
                    <a:lumMod val="75000"/>
                  </a:schemeClr>
                </a:solidFill>
              </a:rPr>
              <a:t> </a:t>
            </a:r>
            <a:r>
              <a:rPr lang="ro-RO" sz="2400" dirty="0" smtClean="0">
                <a:solidFill>
                  <a:srgbClr val="C00000"/>
                </a:solidFill>
              </a:rPr>
              <a:t>Echilibrat</a:t>
            </a:r>
            <a:endParaRPr lang="ro-RO" sz="2400" dirty="0" smtClean="0">
              <a:solidFill>
                <a:srgbClr val="7030A0"/>
              </a:solidFill>
            </a:endParaRPr>
          </a:p>
          <a:p>
            <a:pPr algn="just">
              <a:lnSpc>
                <a:spcPct val="80000"/>
              </a:lnSpc>
              <a:buFont typeface="Webdings" pitchFamily="18" charset="2"/>
              <a:buNone/>
              <a:defRPr/>
            </a:pPr>
            <a:r>
              <a:rPr lang="en-GB" sz="2400" dirty="0" smtClean="0"/>
              <a:t>               </a:t>
            </a:r>
            <a:r>
              <a:rPr lang="ro-RO" sz="2400" dirty="0" smtClean="0"/>
              <a:t>     </a:t>
            </a:r>
            <a:r>
              <a:rPr lang="ro-RO" sz="2400" dirty="0" smtClean="0">
                <a:solidFill>
                  <a:schemeClr val="accent3">
                    <a:lumMod val="50000"/>
                  </a:schemeClr>
                </a:solidFill>
              </a:rPr>
              <a:t>Non-competitiv       	</a:t>
            </a:r>
            <a:r>
              <a:rPr lang="ro-RO" sz="2400" dirty="0" smtClean="0"/>
              <a:t> </a:t>
            </a:r>
            <a:r>
              <a:rPr lang="ro-RO" sz="2400" dirty="0" smtClean="0">
                <a:solidFill>
                  <a:schemeClr val="accent6">
                    <a:lumMod val="75000"/>
                  </a:schemeClr>
                </a:solidFill>
              </a:rPr>
              <a:t>Progresiv</a:t>
            </a:r>
            <a:r>
              <a:rPr lang="ro-RO" sz="2400" dirty="0" smtClean="0"/>
              <a:t>   </a:t>
            </a:r>
          </a:p>
          <a:p>
            <a:pPr algn="just">
              <a:lnSpc>
                <a:spcPct val="80000"/>
              </a:lnSpc>
              <a:buFont typeface="Webdings" pitchFamily="18" charset="2"/>
              <a:buNone/>
              <a:defRPr/>
            </a:pPr>
            <a:r>
              <a:rPr lang="ro-RO" sz="1600" dirty="0" smtClean="0"/>
              <a:t>			 	</a:t>
            </a:r>
            <a:endParaRPr lang="ro-RO" sz="1600" dirty="0" smtClean="0">
              <a:solidFill>
                <a:srgbClr val="0070C0"/>
              </a:solidFill>
            </a:endParaRPr>
          </a:p>
          <a:p>
            <a:pPr algn="just">
              <a:lnSpc>
                <a:spcPct val="80000"/>
              </a:lnSpc>
              <a:buFont typeface="Webdings" pitchFamily="18" charset="2"/>
              <a:buNone/>
              <a:defRPr/>
            </a:pPr>
            <a:r>
              <a:rPr lang="ro-RO" sz="1600" dirty="0" smtClean="0"/>
              <a:t>					</a:t>
            </a:r>
            <a:endParaRPr lang="ro-RO" sz="1600" dirty="0" smtClean="0">
              <a:solidFill>
                <a:schemeClr val="accent6">
                  <a:lumMod val="75000"/>
                </a:schemeClr>
              </a:solidFill>
            </a:endParaRPr>
          </a:p>
          <a:p>
            <a:pPr algn="just">
              <a:lnSpc>
                <a:spcPct val="80000"/>
              </a:lnSpc>
              <a:buFont typeface="Webdings" pitchFamily="18" charset="2"/>
              <a:buNone/>
              <a:defRPr/>
            </a:pPr>
            <a:r>
              <a:rPr lang="ro-RO" sz="1600" dirty="0" smtClean="0">
                <a:solidFill>
                  <a:schemeClr val="accent6">
                    <a:lumMod val="75000"/>
                  </a:schemeClr>
                </a:solidFill>
              </a:rPr>
              <a:t>						</a:t>
            </a:r>
            <a:endParaRPr lang="en-US" sz="1600" dirty="0" smtClean="0">
              <a:solidFill>
                <a:schemeClr val="accent6">
                  <a:lumMod val="75000"/>
                </a:schemeClr>
              </a:solidFill>
            </a:endParaRPr>
          </a:p>
          <a:p>
            <a:pPr algn="just">
              <a:lnSpc>
                <a:spcPct val="80000"/>
              </a:lnSpc>
              <a:buFont typeface="Webdings" pitchFamily="18" charset="2"/>
              <a:buNone/>
              <a:defRPr/>
            </a:pPr>
            <a:endParaRPr lang="en-US" sz="3000" dirty="0"/>
          </a:p>
        </p:txBody>
      </p:sp>
      <p:pic>
        <p:nvPicPr>
          <p:cNvPr id="8" name="Picture 3" descr="E:\Award national\NOUA Imagine\DOEA_INT_+ROMANIA_RGB.jpeg"/>
          <p:cNvPicPr>
            <a:picLocks noChangeAspect="1" noChangeArrowheads="1"/>
          </p:cNvPicPr>
          <p:nvPr/>
        </p:nvPicPr>
        <p:blipFill>
          <a:blip r:embed="rId3" cstate="print"/>
          <a:srcRect/>
          <a:stretch>
            <a:fillRect/>
          </a:stretch>
        </p:blipFill>
        <p:spPr bwMode="auto">
          <a:xfrm>
            <a:off x="1447800" y="0"/>
            <a:ext cx="5792843" cy="223224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3568" y="2348880"/>
            <a:ext cx="8136904" cy="1754326"/>
          </a:xfrm>
          <a:prstGeom prst="rect">
            <a:avLst/>
          </a:prstGeom>
          <a:noFill/>
        </p:spPr>
        <p:txBody>
          <a:bodyPr wrap="square" rtlCol="0">
            <a:spAutoFit/>
          </a:bodyPr>
          <a:lstStyle/>
          <a:p>
            <a:pPr algn="ctr"/>
            <a:r>
              <a:rPr lang="en-US" sz="5400" dirty="0" err="1" smtClean="0"/>
              <a:t>Ce</a:t>
            </a:r>
            <a:r>
              <a:rPr lang="en-US" sz="5400" dirty="0" smtClean="0"/>
              <a:t> au to</a:t>
            </a:r>
            <a:r>
              <a:rPr lang="ro-RO" sz="5400" dirty="0" smtClean="0"/>
              <a:t>ț</a:t>
            </a:r>
            <a:r>
              <a:rPr lang="en-US" sz="5400" dirty="0" err="1" smtClean="0"/>
              <a:t>i</a:t>
            </a:r>
            <a:r>
              <a:rPr lang="en-US" sz="5400" dirty="0" smtClean="0"/>
              <a:t> ace</a:t>
            </a:r>
            <a:r>
              <a:rPr lang="ro-RO" sz="5400" dirty="0" smtClean="0"/>
              <a:t>ș</a:t>
            </a:r>
            <a:r>
              <a:rPr lang="en-US" sz="5400" dirty="0" err="1" smtClean="0"/>
              <a:t>ti</a:t>
            </a:r>
            <a:r>
              <a:rPr lang="en-US" sz="5400" dirty="0" smtClean="0"/>
              <a:t> </a:t>
            </a:r>
            <a:r>
              <a:rPr lang="en-US" sz="5400" dirty="0" err="1" smtClean="0"/>
              <a:t>oameni</a:t>
            </a:r>
            <a:r>
              <a:rPr lang="en-US" sz="5400" dirty="0" smtClean="0"/>
              <a:t> </a:t>
            </a:r>
            <a:r>
              <a:rPr lang="ro-RO" sz="5400" dirty="0" smtClean="0"/>
              <a:t>î</a:t>
            </a:r>
            <a:r>
              <a:rPr lang="en-US" sz="5400" dirty="0" smtClean="0"/>
              <a:t>n </a:t>
            </a:r>
            <a:r>
              <a:rPr lang="en-US" sz="5400" dirty="0" err="1" smtClean="0"/>
              <a:t>comun</a:t>
            </a:r>
            <a:r>
              <a:rPr lang="en-US" sz="5400" dirty="0" smtClean="0"/>
              <a:t>?</a:t>
            </a:r>
            <a:endParaRPr lang="en-US" sz="5400" dirty="0"/>
          </a:p>
        </p:txBody>
      </p:sp>
      <p:pic>
        <p:nvPicPr>
          <p:cNvPr id="3" name="Picture 2" descr="descărcare.jpg"/>
          <p:cNvPicPr>
            <a:picLocks noChangeAspect="1"/>
          </p:cNvPicPr>
          <p:nvPr/>
        </p:nvPicPr>
        <p:blipFill>
          <a:blip r:embed="rId3"/>
          <a:stretch>
            <a:fillRect/>
          </a:stretch>
        </p:blipFill>
        <p:spPr>
          <a:xfrm>
            <a:off x="6677347" y="205755"/>
            <a:ext cx="2143125" cy="2143125"/>
          </a:xfrm>
          <a:prstGeom prst="rect">
            <a:avLst/>
          </a:prstGeom>
        </p:spPr>
      </p:pic>
      <p:pic>
        <p:nvPicPr>
          <p:cNvPr id="4" name="Picture 3" descr="descărcare.jpg"/>
          <p:cNvPicPr>
            <a:picLocks noChangeAspect="1"/>
          </p:cNvPicPr>
          <p:nvPr/>
        </p:nvPicPr>
        <p:blipFill>
          <a:blip r:embed="rId3"/>
          <a:stretch>
            <a:fillRect/>
          </a:stretch>
        </p:blipFill>
        <p:spPr>
          <a:xfrm>
            <a:off x="228600" y="4714875"/>
            <a:ext cx="2143125" cy="2143125"/>
          </a:xfrm>
          <a:prstGeom prst="rect">
            <a:avLst/>
          </a:prstGeom>
        </p:spPr>
      </p:pic>
      <p:pic>
        <p:nvPicPr>
          <p:cNvPr id="5" name="Picture 4" descr="descărcare.jpg"/>
          <p:cNvPicPr>
            <a:picLocks noChangeAspect="1"/>
          </p:cNvPicPr>
          <p:nvPr/>
        </p:nvPicPr>
        <p:blipFill>
          <a:blip r:embed="rId3"/>
          <a:stretch>
            <a:fillRect/>
          </a:stretch>
        </p:blipFill>
        <p:spPr>
          <a:xfrm>
            <a:off x="6677347" y="4714875"/>
            <a:ext cx="2143125" cy="2143125"/>
          </a:xfrm>
          <a:prstGeom prst="rect">
            <a:avLst/>
          </a:prstGeom>
        </p:spPr>
      </p:pic>
      <p:pic>
        <p:nvPicPr>
          <p:cNvPr id="7" name="Picture 6" descr="descărcare.jpg"/>
          <p:cNvPicPr>
            <a:picLocks noChangeAspect="1"/>
          </p:cNvPicPr>
          <p:nvPr/>
        </p:nvPicPr>
        <p:blipFill>
          <a:blip r:embed="rId3"/>
          <a:stretch>
            <a:fillRect/>
          </a:stretch>
        </p:blipFill>
        <p:spPr>
          <a:xfrm>
            <a:off x="0" y="0"/>
            <a:ext cx="2143125" cy="2143125"/>
          </a:xfrm>
          <a:prstGeom prst="rect">
            <a:avLst/>
          </a:prstGeom>
        </p:spPr>
      </p:pic>
      <p:pic>
        <p:nvPicPr>
          <p:cNvPr id="8" name="Picture 7" descr="descărcare.jpg"/>
          <p:cNvPicPr>
            <a:picLocks noChangeAspect="1"/>
          </p:cNvPicPr>
          <p:nvPr/>
        </p:nvPicPr>
        <p:blipFill>
          <a:blip r:embed="rId3"/>
          <a:stretch>
            <a:fillRect/>
          </a:stretch>
        </p:blipFill>
        <p:spPr>
          <a:xfrm>
            <a:off x="4724400" y="205755"/>
            <a:ext cx="2143125" cy="2143125"/>
          </a:xfrm>
          <a:prstGeom prst="rect">
            <a:avLst/>
          </a:prstGeom>
        </p:spPr>
      </p:pic>
      <p:pic>
        <p:nvPicPr>
          <p:cNvPr id="9" name="Picture 8" descr="descărcare.jpg"/>
          <p:cNvPicPr>
            <a:picLocks noChangeAspect="1"/>
          </p:cNvPicPr>
          <p:nvPr/>
        </p:nvPicPr>
        <p:blipFill>
          <a:blip r:embed="rId3"/>
          <a:stretch>
            <a:fillRect/>
          </a:stretch>
        </p:blipFill>
        <p:spPr>
          <a:xfrm>
            <a:off x="2371725" y="0"/>
            <a:ext cx="2143125" cy="2143125"/>
          </a:xfrm>
          <a:prstGeom prst="rect">
            <a:avLst/>
          </a:prstGeom>
        </p:spPr>
      </p:pic>
      <p:pic>
        <p:nvPicPr>
          <p:cNvPr id="10" name="Picture 9" descr="descărcare.jpg"/>
          <p:cNvPicPr>
            <a:picLocks noChangeAspect="1"/>
          </p:cNvPicPr>
          <p:nvPr/>
        </p:nvPicPr>
        <p:blipFill>
          <a:blip r:embed="rId3"/>
          <a:stretch>
            <a:fillRect/>
          </a:stretch>
        </p:blipFill>
        <p:spPr>
          <a:xfrm>
            <a:off x="4724400" y="4572000"/>
            <a:ext cx="2143125" cy="2143125"/>
          </a:xfrm>
          <a:prstGeom prst="rect">
            <a:avLst/>
          </a:prstGeom>
        </p:spPr>
      </p:pic>
      <p:pic>
        <p:nvPicPr>
          <p:cNvPr id="11" name="Picture 10" descr="descărcare.jpg"/>
          <p:cNvPicPr>
            <a:picLocks noChangeAspect="1"/>
          </p:cNvPicPr>
          <p:nvPr/>
        </p:nvPicPr>
        <p:blipFill>
          <a:blip r:embed="rId3"/>
          <a:stretch>
            <a:fillRect/>
          </a:stretch>
        </p:blipFill>
        <p:spPr>
          <a:xfrm>
            <a:off x="2581275" y="4572000"/>
            <a:ext cx="2143125" cy="2143125"/>
          </a:xfrm>
          <a:prstGeom prst="rect">
            <a:avLst/>
          </a:prstGeom>
        </p:spPr>
      </p:pic>
    </p:spTree>
    <p:extLst>
      <p:ext uri="{BB962C8B-B14F-4D97-AF65-F5344CB8AC3E}">
        <p14:creationId xmlns:p14="http://schemas.microsoft.com/office/powerpoint/2010/main" xmlns="" val="1126276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48312" y="381000"/>
            <a:ext cx="2926670" cy="2895600"/>
          </a:xfrm>
          <a:prstGeom prst="rect">
            <a:avLst/>
          </a:prstGeom>
          <a:ln>
            <a:noFill/>
          </a:ln>
          <a:effectLst>
            <a:outerShdw blurRad="190500" algn="tl" rotWithShape="0">
              <a:srgbClr val="000000">
                <a:alpha val="70000"/>
              </a:srgbClr>
            </a:outerShdw>
          </a:effectLst>
        </p:spPr>
      </p:pic>
      <p:sp>
        <p:nvSpPr>
          <p:cNvPr id="6" name="TextBox 5"/>
          <p:cNvSpPr txBox="1"/>
          <p:nvPr/>
        </p:nvSpPr>
        <p:spPr>
          <a:xfrm>
            <a:off x="457200" y="2754868"/>
            <a:ext cx="1981200" cy="369332"/>
          </a:xfrm>
          <a:prstGeom prst="rect">
            <a:avLst/>
          </a:prstGeom>
          <a:noFill/>
        </p:spPr>
        <p:txBody>
          <a:bodyPr wrap="square" rtlCol="0">
            <a:spAutoFit/>
          </a:bodyPr>
          <a:lstStyle/>
          <a:p>
            <a:r>
              <a:rPr lang="en-US" dirty="0" smtClean="0">
                <a:solidFill>
                  <a:schemeClr val="bg1"/>
                </a:solidFill>
              </a:rPr>
              <a:t>HRH Prince Philip</a:t>
            </a:r>
            <a:endParaRPr lang="en-US" dirty="0">
              <a:solidFill>
                <a:schemeClr val="bg1"/>
              </a:solidFill>
            </a:endParaRPr>
          </a:p>
        </p:txBody>
      </p:sp>
      <p:pic>
        <p:nvPicPr>
          <p:cNvPr id="7" name="Picture 6"/>
          <p:cNvPicPr>
            <a:picLocks noChangeAspect="1"/>
          </p:cNvPicPr>
          <p:nvPr/>
        </p:nvPicPr>
        <p:blipFill>
          <a:blip r:embed="rId4"/>
          <a:stretch>
            <a:fillRect/>
          </a:stretch>
        </p:blipFill>
        <p:spPr>
          <a:xfrm>
            <a:off x="2590800" y="228600"/>
            <a:ext cx="3124200" cy="23691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3124200" y="2209800"/>
            <a:ext cx="2209800" cy="369332"/>
          </a:xfrm>
          <a:prstGeom prst="rect">
            <a:avLst/>
          </a:prstGeom>
          <a:noFill/>
        </p:spPr>
        <p:txBody>
          <a:bodyPr wrap="square" rtlCol="0">
            <a:spAutoFit/>
          </a:bodyPr>
          <a:lstStyle/>
          <a:p>
            <a:r>
              <a:rPr lang="en-US" dirty="0" smtClean="0"/>
              <a:t>HRH Prince Edward</a:t>
            </a:r>
            <a:endParaRPr lang="en-US" dirty="0"/>
          </a:p>
        </p:txBody>
      </p:sp>
      <p:sp>
        <p:nvSpPr>
          <p:cNvPr id="9" name="TextBox 8"/>
          <p:cNvSpPr txBox="1"/>
          <p:nvPr/>
        </p:nvSpPr>
        <p:spPr>
          <a:xfrm>
            <a:off x="5867400" y="1905000"/>
            <a:ext cx="3124200" cy="369332"/>
          </a:xfrm>
          <a:prstGeom prst="rect">
            <a:avLst/>
          </a:prstGeom>
          <a:noFill/>
        </p:spPr>
        <p:txBody>
          <a:bodyPr wrap="square" rtlCol="0">
            <a:spAutoFit/>
          </a:bodyPr>
          <a:lstStyle/>
          <a:p>
            <a:r>
              <a:rPr lang="en-US" dirty="0" smtClean="0"/>
              <a:t>HRH Duchess of Cambridge </a:t>
            </a:r>
            <a:endParaRPr lang="en-US" dirty="0"/>
          </a:p>
        </p:txBody>
      </p:sp>
      <p:pic>
        <p:nvPicPr>
          <p:cNvPr id="10" name="Picture 9"/>
          <p:cNvPicPr>
            <a:picLocks noChangeAspect="1"/>
          </p:cNvPicPr>
          <p:nvPr/>
        </p:nvPicPr>
        <p:blipFill>
          <a:blip r:embed="rId5"/>
          <a:stretch>
            <a:fillRect/>
          </a:stretch>
        </p:blipFill>
        <p:spPr>
          <a:xfrm>
            <a:off x="5943600" y="76200"/>
            <a:ext cx="2819400" cy="18750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p:cNvPicPr>
            <a:picLocks noChangeAspect="1"/>
          </p:cNvPicPr>
          <p:nvPr/>
        </p:nvPicPr>
        <p:blipFill>
          <a:blip r:embed="rId6" cstate="print"/>
          <a:stretch>
            <a:fillRect/>
          </a:stretch>
        </p:blipFill>
        <p:spPr>
          <a:xfrm>
            <a:off x="152400" y="3810000"/>
            <a:ext cx="2946400" cy="2209800"/>
          </a:xfrm>
          <a:prstGeom prst="rect">
            <a:avLst/>
          </a:prstGeom>
        </p:spPr>
      </p:pic>
      <p:sp>
        <p:nvSpPr>
          <p:cNvPr id="12" name="TextBox 11"/>
          <p:cNvSpPr txBox="1"/>
          <p:nvPr/>
        </p:nvSpPr>
        <p:spPr>
          <a:xfrm>
            <a:off x="76200" y="5715000"/>
            <a:ext cx="3124200" cy="338554"/>
          </a:xfrm>
          <a:prstGeom prst="rect">
            <a:avLst/>
          </a:prstGeom>
          <a:noFill/>
        </p:spPr>
        <p:txBody>
          <a:bodyPr wrap="square" rtlCol="0">
            <a:spAutoFit/>
          </a:bodyPr>
          <a:lstStyle/>
          <a:p>
            <a:r>
              <a:rPr lang="en-US" sz="1600" dirty="0" smtClean="0">
                <a:solidFill>
                  <a:schemeClr val="bg1"/>
                </a:solidFill>
              </a:rPr>
              <a:t>ASR </a:t>
            </a:r>
            <a:r>
              <a:rPr lang="en-US" sz="1600" dirty="0" err="1" smtClean="0">
                <a:solidFill>
                  <a:schemeClr val="bg1"/>
                </a:solidFill>
              </a:rPr>
              <a:t>Principele</a:t>
            </a:r>
            <a:r>
              <a:rPr lang="en-US" sz="1600" dirty="0" smtClean="0">
                <a:solidFill>
                  <a:schemeClr val="bg1"/>
                </a:solidFill>
              </a:rPr>
              <a:t> </a:t>
            </a:r>
            <a:r>
              <a:rPr lang="en-US" sz="1600" dirty="0" err="1" smtClean="0">
                <a:solidFill>
                  <a:schemeClr val="bg1"/>
                </a:solidFill>
              </a:rPr>
              <a:t>Nicolae</a:t>
            </a:r>
            <a:r>
              <a:rPr lang="en-US" sz="1600" dirty="0" smtClean="0">
                <a:solidFill>
                  <a:schemeClr val="bg1"/>
                </a:solidFill>
              </a:rPr>
              <a:t> al </a:t>
            </a:r>
            <a:r>
              <a:rPr lang="en-US" sz="1600" dirty="0" err="1" smtClean="0">
                <a:solidFill>
                  <a:schemeClr val="bg1"/>
                </a:solidFill>
              </a:rPr>
              <a:t>Romaniei</a:t>
            </a:r>
            <a:r>
              <a:rPr lang="en-US" sz="1600" dirty="0" smtClean="0">
                <a:solidFill>
                  <a:schemeClr val="bg1"/>
                </a:solidFill>
              </a:rPr>
              <a:t>   </a:t>
            </a:r>
            <a:endParaRPr lang="en-US" sz="1600" dirty="0">
              <a:solidFill>
                <a:schemeClr val="bg1"/>
              </a:solidFill>
            </a:endParaRPr>
          </a:p>
        </p:txBody>
      </p:sp>
      <p:pic>
        <p:nvPicPr>
          <p:cNvPr id="13" name="Picture 12"/>
          <p:cNvPicPr>
            <a:picLocks noChangeAspect="1"/>
          </p:cNvPicPr>
          <p:nvPr/>
        </p:nvPicPr>
        <p:blipFill>
          <a:blip r:embed="rId7" cstate="print"/>
          <a:stretch>
            <a:fillRect/>
          </a:stretch>
        </p:blipFill>
        <p:spPr>
          <a:xfrm>
            <a:off x="3203575" y="3048000"/>
            <a:ext cx="2435225" cy="2668740"/>
          </a:xfrm>
          <a:prstGeom prst="rect">
            <a:avLst/>
          </a:prstGeom>
        </p:spPr>
      </p:pic>
      <p:sp>
        <p:nvSpPr>
          <p:cNvPr id="14" name="TextBox 13"/>
          <p:cNvSpPr txBox="1"/>
          <p:nvPr/>
        </p:nvSpPr>
        <p:spPr>
          <a:xfrm>
            <a:off x="4714755" y="5105400"/>
            <a:ext cx="1152645" cy="646331"/>
          </a:xfrm>
          <a:prstGeom prst="rect">
            <a:avLst/>
          </a:prstGeom>
          <a:noFill/>
        </p:spPr>
        <p:txBody>
          <a:bodyPr wrap="square" rtlCol="0">
            <a:spAutoFit/>
          </a:bodyPr>
          <a:lstStyle/>
          <a:p>
            <a:r>
              <a:rPr lang="en-US" dirty="0" smtClean="0">
                <a:solidFill>
                  <a:schemeClr val="bg1"/>
                </a:solidFill>
              </a:rPr>
              <a:t>Nelson Mandela </a:t>
            </a:r>
            <a:endParaRPr lang="en-US" dirty="0">
              <a:solidFill>
                <a:schemeClr val="bg1"/>
              </a:solidFill>
            </a:endParaRPr>
          </a:p>
        </p:txBody>
      </p:sp>
      <p:sp>
        <p:nvSpPr>
          <p:cNvPr id="15" name="TextBox 14"/>
          <p:cNvSpPr txBox="1"/>
          <p:nvPr/>
        </p:nvSpPr>
        <p:spPr>
          <a:xfrm>
            <a:off x="4114800" y="6248400"/>
            <a:ext cx="1752600" cy="369332"/>
          </a:xfrm>
          <a:prstGeom prst="rect">
            <a:avLst/>
          </a:prstGeom>
          <a:noFill/>
        </p:spPr>
        <p:txBody>
          <a:bodyPr wrap="square" rtlCol="0">
            <a:spAutoFit/>
          </a:bodyPr>
          <a:lstStyle/>
          <a:p>
            <a:r>
              <a:rPr lang="en-US" dirty="0" smtClean="0">
                <a:solidFill>
                  <a:schemeClr val="accent6">
                    <a:lumMod val="75000"/>
                  </a:schemeClr>
                </a:solidFill>
                <a:latin typeface="+mn-lt"/>
              </a:rPr>
              <a:t>Andrei </a:t>
            </a:r>
            <a:r>
              <a:rPr lang="en-US" dirty="0" err="1" smtClean="0">
                <a:solidFill>
                  <a:schemeClr val="accent6">
                    <a:lumMod val="75000"/>
                  </a:schemeClr>
                </a:solidFill>
                <a:latin typeface="+mn-lt"/>
              </a:rPr>
              <a:t>Todoran</a:t>
            </a:r>
            <a:endParaRPr lang="en-US" dirty="0">
              <a:solidFill>
                <a:schemeClr val="accent6">
                  <a:lumMod val="75000"/>
                </a:schemeClr>
              </a:solidFill>
              <a:latin typeface="+mn-lt"/>
            </a:endParaRPr>
          </a:p>
        </p:txBody>
      </p:sp>
      <p:pic>
        <p:nvPicPr>
          <p:cNvPr id="16" name="Picture 15" descr="1452555_584954161578043_688216161_n.jpg"/>
          <p:cNvPicPr>
            <a:picLocks noChangeAspect="1"/>
          </p:cNvPicPr>
          <p:nvPr/>
        </p:nvPicPr>
        <p:blipFill>
          <a:blip r:embed="rId8"/>
          <a:stretch>
            <a:fillRect/>
          </a:stretch>
        </p:blipFill>
        <p:spPr>
          <a:xfrm>
            <a:off x="5943600" y="4724400"/>
            <a:ext cx="3048000" cy="2035444"/>
          </a:xfrm>
          <a:prstGeom prst="rect">
            <a:avLst/>
          </a:prstGeom>
        </p:spPr>
      </p:pic>
      <p:pic>
        <p:nvPicPr>
          <p:cNvPr id="17" name="Picture 16"/>
          <p:cNvPicPr>
            <a:picLocks noChangeAspect="1"/>
          </p:cNvPicPr>
          <p:nvPr/>
        </p:nvPicPr>
        <p:blipFill>
          <a:blip r:embed="rId9" cstate="print"/>
          <a:stretch>
            <a:fillRect/>
          </a:stretch>
        </p:blipFill>
        <p:spPr>
          <a:xfrm>
            <a:off x="5791200" y="2362200"/>
            <a:ext cx="2857500" cy="1905000"/>
          </a:xfrm>
          <a:prstGeom prst="rect">
            <a:avLst/>
          </a:prstGeom>
        </p:spPr>
      </p:pic>
      <p:sp>
        <p:nvSpPr>
          <p:cNvPr id="19" name="TextBox 18"/>
          <p:cNvSpPr txBox="1"/>
          <p:nvPr/>
        </p:nvSpPr>
        <p:spPr>
          <a:xfrm>
            <a:off x="5638800" y="4191000"/>
            <a:ext cx="3352800" cy="369332"/>
          </a:xfrm>
          <a:prstGeom prst="rect">
            <a:avLst/>
          </a:prstGeom>
          <a:noFill/>
        </p:spPr>
        <p:txBody>
          <a:bodyPr wrap="square" rtlCol="0">
            <a:spAutoFit/>
          </a:bodyPr>
          <a:lstStyle/>
          <a:p>
            <a:r>
              <a:rPr lang="en-US" dirty="0" err="1" smtClean="0">
                <a:solidFill>
                  <a:schemeClr val="accent6">
                    <a:lumMod val="75000"/>
                  </a:schemeClr>
                </a:solidFill>
                <a:latin typeface="+mn-lt"/>
              </a:rPr>
              <a:t>Remus</a:t>
            </a:r>
            <a:r>
              <a:rPr lang="en-US" dirty="0" smtClean="0">
                <a:solidFill>
                  <a:schemeClr val="accent6">
                    <a:lumMod val="75000"/>
                  </a:schemeClr>
                </a:solidFill>
                <a:latin typeface="+mn-lt"/>
              </a:rPr>
              <a:t> </a:t>
            </a:r>
            <a:r>
              <a:rPr lang="en-US" dirty="0" err="1" smtClean="0">
                <a:solidFill>
                  <a:schemeClr val="accent6">
                    <a:lumMod val="75000"/>
                  </a:schemeClr>
                </a:solidFill>
                <a:latin typeface="+mn-lt"/>
              </a:rPr>
              <a:t>Pricopie</a:t>
            </a:r>
            <a:r>
              <a:rPr lang="en-US" dirty="0" smtClean="0">
                <a:solidFill>
                  <a:schemeClr val="accent6">
                    <a:lumMod val="75000"/>
                  </a:schemeClr>
                </a:solidFill>
                <a:latin typeface="+mn-lt"/>
              </a:rPr>
              <a:t> – </a:t>
            </a:r>
            <a:r>
              <a:rPr lang="en-US" sz="1400" dirty="0" err="1" smtClean="0">
                <a:solidFill>
                  <a:schemeClr val="accent6">
                    <a:lumMod val="75000"/>
                  </a:schemeClr>
                </a:solidFill>
                <a:latin typeface="+mn-lt"/>
              </a:rPr>
              <a:t>Ministru</a:t>
            </a:r>
            <a:r>
              <a:rPr lang="en-US" sz="1400" dirty="0" smtClean="0">
                <a:solidFill>
                  <a:schemeClr val="accent6">
                    <a:lumMod val="75000"/>
                  </a:schemeClr>
                </a:solidFill>
                <a:latin typeface="+mn-lt"/>
              </a:rPr>
              <a:t> </a:t>
            </a:r>
            <a:r>
              <a:rPr lang="en-US" sz="1400" dirty="0" err="1" smtClean="0">
                <a:solidFill>
                  <a:schemeClr val="accent6">
                    <a:lumMod val="75000"/>
                  </a:schemeClr>
                </a:solidFill>
                <a:latin typeface="+mn-lt"/>
              </a:rPr>
              <a:t>Educatiei</a:t>
            </a:r>
            <a:endParaRPr lang="en-US" sz="1400" dirty="0">
              <a:solidFill>
                <a:schemeClr val="accent6">
                  <a:lumMod val="75000"/>
                </a:schemeClr>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2" grpId="0"/>
      <p:bldP spid="14" grpId="0"/>
      <p:bldP spid="15"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acomi\dofe award\DSC_0431.JPG"/>
          <p:cNvPicPr>
            <a:picLocks noChangeAspect="1" noChangeArrowheads="1"/>
          </p:cNvPicPr>
          <p:nvPr/>
        </p:nvPicPr>
        <p:blipFill>
          <a:blip r:embed="rId2" cstate="print"/>
          <a:srcRect/>
          <a:stretch>
            <a:fillRect/>
          </a:stretch>
        </p:blipFill>
        <p:spPr bwMode="auto">
          <a:xfrm>
            <a:off x="76200" y="143143"/>
            <a:ext cx="2209800" cy="2371457"/>
          </a:xfrm>
          <a:prstGeom prst="rect">
            <a:avLst/>
          </a:prstGeom>
          <a:noFill/>
        </p:spPr>
      </p:pic>
      <p:pic>
        <p:nvPicPr>
          <p:cNvPr id="1027" name="Picture 3" descr="M:\iacomi\dofe award\DSC_0362.JPG"/>
          <p:cNvPicPr>
            <a:picLocks noChangeAspect="1" noChangeArrowheads="1"/>
          </p:cNvPicPr>
          <p:nvPr/>
        </p:nvPicPr>
        <p:blipFill>
          <a:blip r:embed="rId3" cstate="print"/>
          <a:srcRect/>
          <a:stretch>
            <a:fillRect/>
          </a:stretch>
        </p:blipFill>
        <p:spPr bwMode="auto">
          <a:xfrm>
            <a:off x="1295400" y="1905000"/>
            <a:ext cx="2895600" cy="2875039"/>
          </a:xfrm>
          <a:prstGeom prst="rect">
            <a:avLst/>
          </a:prstGeom>
          <a:noFill/>
        </p:spPr>
      </p:pic>
      <p:pic>
        <p:nvPicPr>
          <p:cNvPr id="1033" name="Picture 9" descr="M:\iacomi\dofe award\DSC_0975.jpg"/>
          <p:cNvPicPr>
            <a:picLocks noChangeAspect="1" noChangeArrowheads="1"/>
          </p:cNvPicPr>
          <p:nvPr/>
        </p:nvPicPr>
        <p:blipFill>
          <a:blip r:embed="rId4" cstate="print"/>
          <a:srcRect/>
          <a:stretch>
            <a:fillRect/>
          </a:stretch>
        </p:blipFill>
        <p:spPr bwMode="auto">
          <a:xfrm>
            <a:off x="76200" y="4724400"/>
            <a:ext cx="2514600" cy="2050143"/>
          </a:xfrm>
          <a:prstGeom prst="rect">
            <a:avLst/>
          </a:prstGeom>
          <a:noFill/>
        </p:spPr>
      </p:pic>
      <p:pic>
        <p:nvPicPr>
          <p:cNvPr id="1034" name="Picture 10" descr="M:\iacomi\dofe award\DSC_1054111.jpg"/>
          <p:cNvPicPr>
            <a:picLocks noChangeAspect="1" noChangeArrowheads="1"/>
          </p:cNvPicPr>
          <p:nvPr/>
        </p:nvPicPr>
        <p:blipFill>
          <a:blip r:embed="rId5" cstate="print"/>
          <a:srcRect/>
          <a:stretch>
            <a:fillRect/>
          </a:stretch>
        </p:blipFill>
        <p:spPr bwMode="auto">
          <a:xfrm>
            <a:off x="7467600" y="4876801"/>
            <a:ext cx="1676400" cy="1981200"/>
          </a:xfrm>
          <a:prstGeom prst="rect">
            <a:avLst/>
          </a:prstGeom>
          <a:noFill/>
        </p:spPr>
      </p:pic>
      <p:pic>
        <p:nvPicPr>
          <p:cNvPr id="1038" name="Picture 14" descr="M:\iacomi\dofe award\DSC_0420.JPG"/>
          <p:cNvPicPr>
            <a:picLocks noChangeAspect="1" noChangeArrowheads="1"/>
          </p:cNvPicPr>
          <p:nvPr/>
        </p:nvPicPr>
        <p:blipFill>
          <a:blip r:embed="rId6" cstate="print"/>
          <a:srcRect/>
          <a:stretch>
            <a:fillRect/>
          </a:stretch>
        </p:blipFill>
        <p:spPr bwMode="auto">
          <a:xfrm>
            <a:off x="3886200" y="76200"/>
            <a:ext cx="2286000" cy="1600200"/>
          </a:xfrm>
          <a:prstGeom prst="rect">
            <a:avLst/>
          </a:prstGeom>
          <a:noFill/>
        </p:spPr>
      </p:pic>
      <p:pic>
        <p:nvPicPr>
          <p:cNvPr id="1039" name="Picture 15" descr="M:\iacomi\dofe award\teo-mada-ioana.jpg"/>
          <p:cNvPicPr>
            <a:picLocks noChangeAspect="1" noChangeArrowheads="1"/>
          </p:cNvPicPr>
          <p:nvPr/>
        </p:nvPicPr>
        <p:blipFill>
          <a:blip r:embed="rId7" cstate="print"/>
          <a:srcRect/>
          <a:stretch>
            <a:fillRect/>
          </a:stretch>
        </p:blipFill>
        <p:spPr bwMode="auto">
          <a:xfrm>
            <a:off x="3886200" y="1593976"/>
            <a:ext cx="2535237" cy="2978024"/>
          </a:xfrm>
          <a:prstGeom prst="rect">
            <a:avLst/>
          </a:prstGeom>
          <a:noFill/>
        </p:spPr>
      </p:pic>
      <p:pic>
        <p:nvPicPr>
          <p:cNvPr id="1040" name="Picture 16" descr="M:\iacomi\dofe award\DSC_0059.JPG"/>
          <p:cNvPicPr>
            <a:picLocks noChangeAspect="1" noChangeArrowheads="1"/>
          </p:cNvPicPr>
          <p:nvPr/>
        </p:nvPicPr>
        <p:blipFill>
          <a:blip r:embed="rId8" cstate="print"/>
          <a:srcRect/>
          <a:stretch>
            <a:fillRect/>
          </a:stretch>
        </p:blipFill>
        <p:spPr bwMode="auto">
          <a:xfrm>
            <a:off x="6324600" y="1905000"/>
            <a:ext cx="2753936" cy="2572682"/>
          </a:xfrm>
          <a:prstGeom prst="rect">
            <a:avLst/>
          </a:prstGeom>
          <a:noFill/>
        </p:spPr>
      </p:pic>
      <p:pic>
        <p:nvPicPr>
          <p:cNvPr id="1041" name="Picture 17" descr="M:\iacomi\dofe award\DSC_0508.JPG"/>
          <p:cNvPicPr>
            <a:picLocks noChangeAspect="1" noChangeArrowheads="1"/>
          </p:cNvPicPr>
          <p:nvPr/>
        </p:nvPicPr>
        <p:blipFill>
          <a:blip r:embed="rId9" cstate="print"/>
          <a:srcRect/>
          <a:stretch>
            <a:fillRect/>
          </a:stretch>
        </p:blipFill>
        <p:spPr bwMode="auto">
          <a:xfrm>
            <a:off x="4191000" y="4495800"/>
            <a:ext cx="1905000" cy="2261756"/>
          </a:xfrm>
          <a:prstGeom prst="rect">
            <a:avLst/>
          </a:prstGeom>
          <a:noFill/>
        </p:spPr>
      </p:pic>
      <p:pic>
        <p:nvPicPr>
          <p:cNvPr id="1042" name="Picture 18" descr="M:\iacomi\dofe award\DSC_0424.JPG"/>
          <p:cNvPicPr>
            <a:picLocks noChangeAspect="1" noChangeArrowheads="1"/>
          </p:cNvPicPr>
          <p:nvPr/>
        </p:nvPicPr>
        <p:blipFill>
          <a:blip r:embed="rId10" cstate="print"/>
          <a:srcRect/>
          <a:stretch>
            <a:fillRect/>
          </a:stretch>
        </p:blipFill>
        <p:spPr bwMode="auto">
          <a:xfrm>
            <a:off x="7086600" y="96589"/>
            <a:ext cx="1981200" cy="2189411"/>
          </a:xfrm>
          <a:prstGeom prst="rect">
            <a:avLst/>
          </a:prstGeom>
          <a:noFill/>
        </p:spPr>
      </p:pic>
      <p:grpSp>
        <p:nvGrpSpPr>
          <p:cNvPr id="19" name="Group 18"/>
          <p:cNvGrpSpPr/>
          <p:nvPr/>
        </p:nvGrpSpPr>
        <p:grpSpPr>
          <a:xfrm>
            <a:off x="76200" y="64686"/>
            <a:ext cx="7239000" cy="6723601"/>
            <a:chOff x="76200" y="64686"/>
            <a:chExt cx="7239000" cy="6723601"/>
          </a:xfrm>
        </p:grpSpPr>
        <p:pic>
          <p:nvPicPr>
            <p:cNvPr id="1031" name="Picture 7" descr="M:\iacomi\dofe award\DSC_1005.jpg"/>
            <p:cNvPicPr>
              <a:picLocks noChangeAspect="1" noChangeArrowheads="1"/>
            </p:cNvPicPr>
            <p:nvPr/>
          </p:nvPicPr>
          <p:blipFill>
            <a:blip r:embed="rId11" cstate="print"/>
            <a:srcRect/>
            <a:stretch>
              <a:fillRect/>
            </a:stretch>
          </p:blipFill>
          <p:spPr bwMode="auto">
            <a:xfrm>
              <a:off x="76200" y="2209800"/>
              <a:ext cx="1524000" cy="2667000"/>
            </a:xfrm>
            <a:prstGeom prst="rect">
              <a:avLst/>
            </a:prstGeom>
            <a:noFill/>
          </p:spPr>
        </p:pic>
        <p:pic>
          <p:nvPicPr>
            <p:cNvPr id="1035" name="Picture 11" descr="M:\iacomi\dofe award\gianina.jpg"/>
            <p:cNvPicPr>
              <a:picLocks noChangeAspect="1" noChangeArrowheads="1"/>
            </p:cNvPicPr>
            <p:nvPr/>
          </p:nvPicPr>
          <p:blipFill>
            <a:blip r:embed="rId12"/>
            <a:srcRect/>
            <a:stretch>
              <a:fillRect/>
            </a:stretch>
          </p:blipFill>
          <p:spPr bwMode="auto">
            <a:xfrm>
              <a:off x="2209800" y="86498"/>
              <a:ext cx="1676400" cy="1970902"/>
            </a:xfrm>
            <a:prstGeom prst="rect">
              <a:avLst/>
            </a:prstGeom>
            <a:noFill/>
          </p:spPr>
        </p:pic>
        <p:pic>
          <p:nvPicPr>
            <p:cNvPr id="1036" name="Picture 12" descr="M:\iacomi\dofe award\max.jpg"/>
            <p:cNvPicPr>
              <a:picLocks noChangeAspect="1" noChangeArrowheads="1"/>
            </p:cNvPicPr>
            <p:nvPr/>
          </p:nvPicPr>
          <p:blipFill>
            <a:blip r:embed="rId13" cstate="print"/>
            <a:srcRect/>
            <a:stretch>
              <a:fillRect/>
            </a:stretch>
          </p:blipFill>
          <p:spPr bwMode="auto">
            <a:xfrm>
              <a:off x="1524000" y="3657600"/>
              <a:ext cx="1473150" cy="1676400"/>
            </a:xfrm>
            <a:prstGeom prst="rect">
              <a:avLst/>
            </a:prstGeom>
            <a:noFill/>
          </p:spPr>
        </p:pic>
        <p:pic>
          <p:nvPicPr>
            <p:cNvPr id="1037" name="Picture 13" descr="M:\iacomi\dofe award\nico.jpg"/>
            <p:cNvPicPr>
              <a:picLocks noChangeAspect="1" noChangeArrowheads="1"/>
            </p:cNvPicPr>
            <p:nvPr/>
          </p:nvPicPr>
          <p:blipFill>
            <a:blip r:embed="rId14" cstate="print"/>
            <a:srcRect/>
            <a:stretch>
              <a:fillRect/>
            </a:stretch>
          </p:blipFill>
          <p:spPr bwMode="auto">
            <a:xfrm>
              <a:off x="2514600" y="4648200"/>
              <a:ext cx="1676400" cy="2140087"/>
            </a:xfrm>
            <a:prstGeom prst="rect">
              <a:avLst/>
            </a:prstGeom>
            <a:noFill/>
          </p:spPr>
        </p:pic>
        <p:pic>
          <p:nvPicPr>
            <p:cNvPr id="1032" name="Picture 8" descr="M:\iacomi\dofe award\DSC_0908.jpg"/>
            <p:cNvPicPr>
              <a:picLocks noChangeAspect="1" noChangeArrowheads="1"/>
            </p:cNvPicPr>
            <p:nvPr/>
          </p:nvPicPr>
          <p:blipFill>
            <a:blip r:embed="rId15" cstate="print"/>
            <a:srcRect/>
            <a:stretch>
              <a:fillRect/>
            </a:stretch>
          </p:blipFill>
          <p:spPr bwMode="auto">
            <a:xfrm>
              <a:off x="5791200" y="64686"/>
              <a:ext cx="1524000" cy="1764114"/>
            </a:xfrm>
            <a:prstGeom prst="rect">
              <a:avLst/>
            </a:prstGeom>
            <a:noFill/>
          </p:spPr>
        </p:pic>
      </p:grpSp>
      <p:pic>
        <p:nvPicPr>
          <p:cNvPr id="1045" name="Picture 21" descr="M:\iacomi\dofe award\tofan.jpg"/>
          <p:cNvPicPr>
            <a:picLocks noChangeAspect="1" noChangeArrowheads="1"/>
          </p:cNvPicPr>
          <p:nvPr/>
        </p:nvPicPr>
        <p:blipFill>
          <a:blip r:embed="rId16"/>
          <a:srcRect/>
          <a:stretch>
            <a:fillRect/>
          </a:stretch>
        </p:blipFill>
        <p:spPr bwMode="auto">
          <a:xfrm>
            <a:off x="5867400" y="4178575"/>
            <a:ext cx="1576388" cy="2679425"/>
          </a:xfrm>
          <a:prstGeom prst="rect">
            <a:avLst/>
          </a:prstGeom>
          <a:noFill/>
        </p:spPr>
      </p:pic>
      <p:pic>
        <p:nvPicPr>
          <p:cNvPr id="1046" name="Picture 22" descr="M:\iacomi\dofe award\edi.jpg"/>
          <p:cNvPicPr>
            <a:picLocks noChangeAspect="1" noChangeArrowheads="1"/>
          </p:cNvPicPr>
          <p:nvPr/>
        </p:nvPicPr>
        <p:blipFill>
          <a:blip r:embed="rId17"/>
          <a:srcRect/>
          <a:stretch>
            <a:fillRect/>
          </a:stretch>
        </p:blipFill>
        <p:spPr bwMode="auto">
          <a:xfrm>
            <a:off x="7772400" y="3048000"/>
            <a:ext cx="1371600" cy="2133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 calcmode="lin" valueType="num">
                                      <p:cBhvr>
                                        <p:cTn id="12" dur="2000" fill="hold"/>
                                        <p:tgtEl>
                                          <p:spTgt spid="1027"/>
                                        </p:tgtEl>
                                        <p:attrNameLst>
                                          <p:attrName>ppt_w</p:attrName>
                                        </p:attrNameLst>
                                      </p:cBhvr>
                                      <p:tavLst>
                                        <p:tav tm="0">
                                          <p:val>
                                            <p:fltVal val="0"/>
                                          </p:val>
                                        </p:tav>
                                        <p:tav tm="100000">
                                          <p:val>
                                            <p:strVal val="#ppt_w"/>
                                          </p:val>
                                        </p:tav>
                                      </p:tavLst>
                                    </p:anim>
                                    <p:anim calcmode="lin" valueType="num">
                                      <p:cBhvr>
                                        <p:cTn id="13" dur="2000" fill="hold"/>
                                        <p:tgtEl>
                                          <p:spTgt spid="1027"/>
                                        </p:tgtEl>
                                        <p:attrNameLst>
                                          <p:attrName>ppt_h</p:attrName>
                                        </p:attrNameLst>
                                      </p:cBhvr>
                                      <p:tavLst>
                                        <p:tav tm="0">
                                          <p:val>
                                            <p:fltVal val="0"/>
                                          </p:val>
                                        </p:tav>
                                        <p:tav tm="100000">
                                          <p:val>
                                            <p:strVal val="#ppt_h"/>
                                          </p:val>
                                        </p:tav>
                                      </p:tavLst>
                                    </p:anim>
                                    <p:anim calcmode="lin" valueType="num">
                                      <p:cBhvr>
                                        <p:cTn id="14" dur="2000" fill="hold"/>
                                        <p:tgtEl>
                                          <p:spTgt spid="1027"/>
                                        </p:tgtEl>
                                        <p:attrNameLst>
                                          <p:attrName>style.rotation</p:attrName>
                                        </p:attrNameLst>
                                      </p:cBhvr>
                                      <p:tavLst>
                                        <p:tav tm="0">
                                          <p:val>
                                            <p:fltVal val="360"/>
                                          </p:val>
                                        </p:tav>
                                        <p:tav tm="100000">
                                          <p:val>
                                            <p:fltVal val="0"/>
                                          </p:val>
                                        </p:tav>
                                      </p:tavLst>
                                    </p:anim>
                                    <p:animEffect transition="in" filter="fade">
                                      <p:cBhvr>
                                        <p:cTn id="15" dur="2000"/>
                                        <p:tgtEl>
                                          <p:spTgt spid="102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38"/>
                                        </p:tgtEl>
                                        <p:attrNameLst>
                                          <p:attrName>style.visibility</p:attrName>
                                        </p:attrNameLst>
                                      </p:cBhvr>
                                      <p:to>
                                        <p:strVal val="visible"/>
                                      </p:to>
                                    </p:set>
                                    <p:anim calcmode="lin" valueType="num">
                                      <p:cBhvr additive="base">
                                        <p:cTn id="20" dur="3000" fill="hold"/>
                                        <p:tgtEl>
                                          <p:spTgt spid="1038"/>
                                        </p:tgtEl>
                                        <p:attrNameLst>
                                          <p:attrName>ppt_x</p:attrName>
                                        </p:attrNameLst>
                                      </p:cBhvr>
                                      <p:tavLst>
                                        <p:tav tm="0">
                                          <p:val>
                                            <p:strVal val="#ppt_x"/>
                                          </p:val>
                                        </p:tav>
                                        <p:tav tm="100000">
                                          <p:val>
                                            <p:strVal val="#ppt_x"/>
                                          </p:val>
                                        </p:tav>
                                      </p:tavLst>
                                    </p:anim>
                                    <p:anim calcmode="lin" valueType="num">
                                      <p:cBhvr additive="base">
                                        <p:cTn id="21" dur="3000" fill="hold"/>
                                        <p:tgtEl>
                                          <p:spTgt spid="103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42"/>
                                        </p:tgtEl>
                                        <p:attrNameLst>
                                          <p:attrName>style.visibility</p:attrName>
                                        </p:attrNameLst>
                                      </p:cBhvr>
                                      <p:to>
                                        <p:strVal val="visible"/>
                                      </p:to>
                                    </p:set>
                                    <p:anim calcmode="lin" valueType="num">
                                      <p:cBhvr additive="base">
                                        <p:cTn id="26" dur="500" fill="hold"/>
                                        <p:tgtEl>
                                          <p:spTgt spid="1042"/>
                                        </p:tgtEl>
                                        <p:attrNameLst>
                                          <p:attrName>ppt_x</p:attrName>
                                        </p:attrNameLst>
                                      </p:cBhvr>
                                      <p:tavLst>
                                        <p:tav tm="0">
                                          <p:val>
                                            <p:strVal val="#ppt_x"/>
                                          </p:val>
                                        </p:tav>
                                        <p:tav tm="100000">
                                          <p:val>
                                            <p:strVal val="#ppt_x"/>
                                          </p:val>
                                        </p:tav>
                                      </p:tavLst>
                                    </p:anim>
                                    <p:anim calcmode="lin" valueType="num">
                                      <p:cBhvr additive="base">
                                        <p:cTn id="27" dur="500" fill="hold"/>
                                        <p:tgtEl>
                                          <p:spTgt spid="104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40"/>
                                        </p:tgtEl>
                                        <p:attrNameLst>
                                          <p:attrName>style.visibility</p:attrName>
                                        </p:attrNameLst>
                                      </p:cBhvr>
                                      <p:to>
                                        <p:strVal val="visible"/>
                                      </p:to>
                                    </p:set>
                                    <p:animEffect transition="in" filter="blinds(horizontal)">
                                      <p:cBhvr>
                                        <p:cTn id="32" dur="500"/>
                                        <p:tgtEl>
                                          <p:spTgt spid="1040"/>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033"/>
                                        </p:tgtEl>
                                        <p:attrNameLst>
                                          <p:attrName>style.visibility</p:attrName>
                                        </p:attrNameLst>
                                      </p:cBhvr>
                                      <p:to>
                                        <p:strVal val="visible"/>
                                      </p:to>
                                    </p:set>
                                    <p:animEffect transition="in" filter="box(in)">
                                      <p:cBhvr>
                                        <p:cTn id="37" dur="5000"/>
                                        <p:tgtEl>
                                          <p:spTgt spid="1033"/>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1041"/>
                                        </p:tgtEl>
                                        <p:attrNameLst>
                                          <p:attrName>style.visibility</p:attrName>
                                        </p:attrNameLst>
                                      </p:cBhvr>
                                      <p:to>
                                        <p:strVal val="visible"/>
                                      </p:to>
                                    </p:set>
                                    <p:animEffect transition="in" filter="box(in)">
                                      <p:cBhvr>
                                        <p:cTn id="42" dur="3000"/>
                                        <p:tgtEl>
                                          <p:spTgt spid="1041"/>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nodeType="clickEffect">
                                  <p:stCondLst>
                                    <p:cond delay="0"/>
                                  </p:stCondLst>
                                  <p:childTnLst>
                                    <p:set>
                                      <p:cBhvr>
                                        <p:cTn id="46" dur="1" fill="hold">
                                          <p:stCondLst>
                                            <p:cond delay="0"/>
                                          </p:stCondLst>
                                        </p:cTn>
                                        <p:tgtEl>
                                          <p:spTgt spid="1039"/>
                                        </p:tgtEl>
                                        <p:attrNameLst>
                                          <p:attrName>style.visibility</p:attrName>
                                        </p:attrNameLst>
                                      </p:cBhvr>
                                      <p:to>
                                        <p:strVal val="visible"/>
                                      </p:to>
                                    </p:set>
                                    <p:anim calcmode="lin" valueType="num">
                                      <p:cBhvr>
                                        <p:cTn id="47" dur="3000" fill="hold"/>
                                        <p:tgtEl>
                                          <p:spTgt spid="1039"/>
                                        </p:tgtEl>
                                        <p:attrNameLst>
                                          <p:attrName>ppt_w</p:attrName>
                                        </p:attrNameLst>
                                      </p:cBhvr>
                                      <p:tavLst>
                                        <p:tav tm="0">
                                          <p:val>
                                            <p:fltVal val="0"/>
                                          </p:val>
                                        </p:tav>
                                        <p:tav tm="100000">
                                          <p:val>
                                            <p:strVal val="#ppt_w"/>
                                          </p:val>
                                        </p:tav>
                                      </p:tavLst>
                                    </p:anim>
                                    <p:anim calcmode="lin" valueType="num">
                                      <p:cBhvr>
                                        <p:cTn id="48" dur="3000" fill="hold"/>
                                        <p:tgtEl>
                                          <p:spTgt spid="1039"/>
                                        </p:tgtEl>
                                        <p:attrNameLst>
                                          <p:attrName>ppt_h</p:attrName>
                                        </p:attrNameLst>
                                      </p:cBhvr>
                                      <p:tavLst>
                                        <p:tav tm="0">
                                          <p:val>
                                            <p:fltVal val="0"/>
                                          </p:val>
                                        </p:tav>
                                        <p:tav tm="100000">
                                          <p:val>
                                            <p:strVal val="#ppt_h"/>
                                          </p:val>
                                        </p:tav>
                                      </p:tavLst>
                                    </p:anim>
                                    <p:anim calcmode="lin" valueType="num">
                                      <p:cBhvr>
                                        <p:cTn id="49" dur="3000" fill="hold"/>
                                        <p:tgtEl>
                                          <p:spTgt spid="1039"/>
                                        </p:tgtEl>
                                        <p:attrNameLst>
                                          <p:attrName>style.rotation</p:attrName>
                                        </p:attrNameLst>
                                      </p:cBhvr>
                                      <p:tavLst>
                                        <p:tav tm="0">
                                          <p:val>
                                            <p:fltVal val="360"/>
                                          </p:val>
                                        </p:tav>
                                        <p:tav tm="100000">
                                          <p:val>
                                            <p:fltVal val="0"/>
                                          </p:val>
                                        </p:tav>
                                      </p:tavLst>
                                    </p:anim>
                                    <p:animEffect transition="in" filter="fade">
                                      <p:cBhvr>
                                        <p:cTn id="50" dur="3000"/>
                                        <p:tgtEl>
                                          <p:spTgt spid="1039"/>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1034"/>
                                        </p:tgtEl>
                                        <p:attrNameLst>
                                          <p:attrName>style.visibility</p:attrName>
                                        </p:attrNameLst>
                                      </p:cBhvr>
                                      <p:to>
                                        <p:strVal val="visible"/>
                                      </p:to>
                                    </p:set>
                                    <p:animEffect transition="in" filter="blinds(horizontal)">
                                      <p:cBhvr>
                                        <p:cTn id="55" dur="3000"/>
                                        <p:tgtEl>
                                          <p:spTgt spid="1034"/>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1046"/>
                                        </p:tgtEl>
                                        <p:attrNameLst>
                                          <p:attrName>style.visibility</p:attrName>
                                        </p:attrNameLst>
                                      </p:cBhvr>
                                      <p:to>
                                        <p:strVal val="visible"/>
                                      </p:to>
                                    </p:set>
                                    <p:anim calcmode="lin" valueType="num">
                                      <p:cBhvr additive="base">
                                        <p:cTn id="60" dur="5000" fill="hold"/>
                                        <p:tgtEl>
                                          <p:spTgt spid="1046"/>
                                        </p:tgtEl>
                                        <p:attrNameLst>
                                          <p:attrName>ppt_x</p:attrName>
                                        </p:attrNameLst>
                                      </p:cBhvr>
                                      <p:tavLst>
                                        <p:tav tm="0">
                                          <p:val>
                                            <p:strVal val="0-#ppt_w/2"/>
                                          </p:val>
                                        </p:tav>
                                        <p:tav tm="100000">
                                          <p:val>
                                            <p:strVal val="#ppt_x"/>
                                          </p:val>
                                        </p:tav>
                                      </p:tavLst>
                                    </p:anim>
                                    <p:anim calcmode="lin" valueType="num">
                                      <p:cBhvr additive="base">
                                        <p:cTn id="61" dur="5000" fill="hold"/>
                                        <p:tgtEl>
                                          <p:spTgt spid="1046"/>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9" fill="hold" nodeType="clickEffect">
                                  <p:stCondLst>
                                    <p:cond delay="0"/>
                                  </p:stCondLst>
                                  <p:childTnLst>
                                    <p:set>
                                      <p:cBhvr>
                                        <p:cTn id="65" dur="1" fill="hold">
                                          <p:stCondLst>
                                            <p:cond delay="0"/>
                                          </p:stCondLst>
                                        </p:cTn>
                                        <p:tgtEl>
                                          <p:spTgt spid="1045"/>
                                        </p:tgtEl>
                                        <p:attrNameLst>
                                          <p:attrName>style.visibility</p:attrName>
                                        </p:attrNameLst>
                                      </p:cBhvr>
                                      <p:to>
                                        <p:strVal val="visible"/>
                                      </p:to>
                                    </p:set>
                                    <p:anim calcmode="lin" valueType="num">
                                      <p:cBhvr additive="base">
                                        <p:cTn id="66" dur="5000" fill="hold"/>
                                        <p:tgtEl>
                                          <p:spTgt spid="1045"/>
                                        </p:tgtEl>
                                        <p:attrNameLst>
                                          <p:attrName>ppt_x</p:attrName>
                                        </p:attrNameLst>
                                      </p:cBhvr>
                                      <p:tavLst>
                                        <p:tav tm="0">
                                          <p:val>
                                            <p:strVal val="0-#ppt_w/2"/>
                                          </p:val>
                                        </p:tav>
                                        <p:tav tm="100000">
                                          <p:val>
                                            <p:strVal val="#ppt_x"/>
                                          </p:val>
                                        </p:tav>
                                      </p:tavLst>
                                    </p:anim>
                                    <p:anim calcmode="lin" valueType="num">
                                      <p:cBhvr additive="base">
                                        <p:cTn id="67" dur="5000" fill="hold"/>
                                        <p:tgtEl>
                                          <p:spTgt spid="1045"/>
                                        </p:tgtEl>
                                        <p:attrNameLst>
                                          <p:attrName>ppt_y</p:attrName>
                                        </p:attrNameLst>
                                      </p:cBhvr>
                                      <p:tavLst>
                                        <p:tav tm="0">
                                          <p:val>
                                            <p:strVal val="0-#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6" accel="50000" decel="50000" fill="hold" nodeType="clickEffect">
                                  <p:stCondLst>
                                    <p:cond delay="0"/>
                                  </p:stCondLst>
                                  <p:childTnLst>
                                    <p:set>
                                      <p:cBhvr>
                                        <p:cTn id="71" dur="1" fill="hold">
                                          <p:stCondLst>
                                            <p:cond delay="0"/>
                                          </p:stCondLst>
                                        </p:cTn>
                                        <p:tgtEl>
                                          <p:spTgt spid="1026"/>
                                        </p:tgtEl>
                                        <p:attrNameLst>
                                          <p:attrName>style.visibility</p:attrName>
                                        </p:attrNameLst>
                                      </p:cBhvr>
                                      <p:to>
                                        <p:strVal val="visible"/>
                                      </p:to>
                                    </p:set>
                                    <p:anim calcmode="lin" valueType="num">
                                      <p:cBhvr additive="base">
                                        <p:cTn id="72" dur="3000" fill="hold"/>
                                        <p:tgtEl>
                                          <p:spTgt spid="1026"/>
                                        </p:tgtEl>
                                        <p:attrNameLst>
                                          <p:attrName>ppt_x</p:attrName>
                                        </p:attrNameLst>
                                      </p:cBhvr>
                                      <p:tavLst>
                                        <p:tav tm="0">
                                          <p:val>
                                            <p:strVal val="1+#ppt_w/2"/>
                                          </p:val>
                                        </p:tav>
                                        <p:tav tm="100000">
                                          <p:val>
                                            <p:strVal val="#ppt_x"/>
                                          </p:val>
                                        </p:tav>
                                      </p:tavLst>
                                    </p:anim>
                                    <p:anim calcmode="lin" valueType="num">
                                      <p:cBhvr additive="base">
                                        <p:cTn id="73" dur="30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US" dirty="0" err="1" smtClean="0"/>
              <a:t>Principii</a:t>
            </a:r>
            <a:r>
              <a:rPr lang="en-US" dirty="0" smtClean="0"/>
              <a:t> Opera</a:t>
            </a:r>
            <a:r>
              <a:rPr lang="ro-RO" dirty="0" smtClean="0"/>
              <a:t>ţionale</a:t>
            </a:r>
            <a:endParaRPr lang="en-US" dirty="0"/>
          </a:p>
        </p:txBody>
      </p:sp>
      <p:sp>
        <p:nvSpPr>
          <p:cNvPr id="3" name="Content Placeholder 2"/>
          <p:cNvSpPr>
            <a:spLocks noGrp="1"/>
          </p:cNvSpPr>
          <p:nvPr>
            <p:ph idx="1"/>
          </p:nvPr>
        </p:nvSpPr>
        <p:spPr>
          <a:xfrm>
            <a:off x="357158" y="914400"/>
            <a:ext cx="8229600" cy="1295400"/>
          </a:xfrm>
        </p:spPr>
        <p:txBody>
          <a:bodyPr>
            <a:normAutofit/>
          </a:bodyPr>
          <a:lstStyle/>
          <a:p>
            <a:pPr>
              <a:buFont typeface="Wingdings" pitchFamily="2" charset="2"/>
              <a:buChar char="ü"/>
            </a:pPr>
            <a:r>
              <a:rPr lang="ro-RO" sz="2800" dirty="0" smtClean="0"/>
              <a:t>Structurat pe 3 nivele</a:t>
            </a:r>
            <a:r>
              <a:rPr lang="en-US" sz="2800" dirty="0" smtClean="0"/>
              <a:t>:</a:t>
            </a:r>
            <a:endParaRPr lang="ro-RO" sz="2800" dirty="0" smtClean="0"/>
          </a:p>
          <a:p>
            <a:pPr>
              <a:buNone/>
            </a:pPr>
            <a:r>
              <a:rPr lang="ro-RO" sz="2800" dirty="0">
                <a:solidFill>
                  <a:schemeClr val="accent6">
                    <a:lumMod val="50000"/>
                  </a:schemeClr>
                </a:solidFill>
              </a:rPr>
              <a:t>	</a:t>
            </a:r>
            <a:r>
              <a:rPr lang="en-US" dirty="0" err="1" smtClean="0">
                <a:solidFill>
                  <a:schemeClr val="accent6">
                    <a:lumMod val="50000"/>
                  </a:schemeClr>
                </a:solidFill>
              </a:rPr>
              <a:t>Bronz</a:t>
            </a:r>
            <a:r>
              <a:rPr lang="ro-RO" dirty="0" smtClean="0">
                <a:solidFill>
                  <a:schemeClr val="accent6">
                    <a:lumMod val="50000"/>
                  </a:schemeClr>
                </a:solidFill>
              </a:rPr>
              <a:t>-14 ani</a:t>
            </a:r>
            <a:r>
              <a:rPr lang="en-US" dirty="0" smtClean="0"/>
              <a:t>	    </a:t>
            </a:r>
            <a:r>
              <a:rPr lang="en-US" dirty="0" err="1" smtClean="0">
                <a:solidFill>
                  <a:schemeClr val="bg1">
                    <a:lumMod val="50000"/>
                  </a:schemeClr>
                </a:solidFill>
              </a:rPr>
              <a:t>Argint</a:t>
            </a:r>
            <a:r>
              <a:rPr lang="ro-RO" dirty="0" smtClean="0">
                <a:solidFill>
                  <a:schemeClr val="bg1">
                    <a:lumMod val="50000"/>
                  </a:schemeClr>
                </a:solidFill>
              </a:rPr>
              <a:t>-15 ani</a:t>
            </a:r>
            <a:r>
              <a:rPr lang="en-US" dirty="0" smtClean="0"/>
              <a:t>	    </a:t>
            </a:r>
            <a:r>
              <a:rPr lang="en-US" dirty="0" err="1" smtClean="0">
                <a:solidFill>
                  <a:srgbClr val="FFC000"/>
                </a:solidFill>
              </a:rPr>
              <a:t>Aur</a:t>
            </a:r>
            <a:r>
              <a:rPr lang="en-US" dirty="0" smtClean="0">
                <a:solidFill>
                  <a:srgbClr val="FFC000"/>
                </a:solidFill>
              </a:rPr>
              <a:t>- 16 </a:t>
            </a:r>
            <a:r>
              <a:rPr lang="en-US" dirty="0" err="1" smtClean="0">
                <a:solidFill>
                  <a:srgbClr val="FFC000"/>
                </a:solidFill>
              </a:rPr>
              <a:t>ani</a:t>
            </a:r>
            <a:endParaRPr lang="ro-RO" dirty="0" smtClean="0">
              <a:solidFill>
                <a:srgbClr val="FFC000"/>
              </a:solidFill>
            </a:endParaRPr>
          </a:p>
          <a:p>
            <a:pPr>
              <a:buNone/>
            </a:pPr>
            <a:endParaRPr lang="en-US" dirty="0" smtClean="0">
              <a:solidFill>
                <a:srgbClr val="FFC000"/>
              </a:solidFill>
            </a:endParaRPr>
          </a:p>
          <a:p>
            <a:pPr>
              <a:buNone/>
            </a:pPr>
            <a:endParaRPr lang="en-US" dirty="0">
              <a:solidFill>
                <a:srgbClr val="FFC000"/>
              </a:solidFill>
            </a:endParaRPr>
          </a:p>
          <a:p>
            <a:pPr>
              <a:buNone/>
            </a:pPr>
            <a:endParaRPr lang="en-US" dirty="0" smtClean="0">
              <a:solidFill>
                <a:srgbClr val="FFC000"/>
              </a:solidFill>
            </a:endParaRPr>
          </a:p>
          <a:p>
            <a:pPr>
              <a:buFont typeface="Wingdings" pitchFamily="2" charset="2"/>
              <a:buChar char="ü"/>
            </a:pPr>
            <a:endParaRPr lang="ro-RO" dirty="0" smtClean="0"/>
          </a:p>
        </p:txBody>
      </p:sp>
      <p:pic>
        <p:nvPicPr>
          <p:cNvPr id="5" name="Content Placeholder 7" descr="sigle.PNG"/>
          <p:cNvPicPr>
            <a:picLocks noChangeAspect="1"/>
          </p:cNvPicPr>
          <p:nvPr/>
        </p:nvPicPr>
        <p:blipFill>
          <a:blip r:embed="rId3"/>
          <a:stretch>
            <a:fillRect/>
          </a:stretch>
        </p:blipFill>
        <p:spPr>
          <a:xfrm>
            <a:off x="685800" y="1905000"/>
            <a:ext cx="7516275" cy="1190791"/>
          </a:xfrm>
          <a:prstGeom prst="rect">
            <a:avLst/>
          </a:prstGeom>
        </p:spPr>
      </p:pic>
      <p:pic>
        <p:nvPicPr>
          <p:cNvPr id="6" name="Picture 5" descr="sectiuni.PNG"/>
          <p:cNvPicPr>
            <a:picLocks noChangeAspect="1"/>
          </p:cNvPicPr>
          <p:nvPr/>
        </p:nvPicPr>
        <p:blipFill>
          <a:blip r:embed="rId4"/>
          <a:stretch>
            <a:fillRect/>
          </a:stretch>
        </p:blipFill>
        <p:spPr>
          <a:xfrm>
            <a:off x="1600200" y="3962400"/>
            <a:ext cx="5968268" cy="1705213"/>
          </a:xfrm>
          <a:prstGeom prst="rect">
            <a:avLst/>
          </a:prstGeom>
        </p:spPr>
      </p:pic>
      <p:sp>
        <p:nvSpPr>
          <p:cNvPr id="8" name="TextBox 7"/>
          <p:cNvSpPr txBox="1"/>
          <p:nvPr/>
        </p:nvSpPr>
        <p:spPr>
          <a:xfrm>
            <a:off x="1295400" y="3124200"/>
            <a:ext cx="6400800" cy="3200876"/>
          </a:xfrm>
          <a:prstGeom prst="rect">
            <a:avLst/>
          </a:prstGeom>
          <a:noFill/>
        </p:spPr>
        <p:txBody>
          <a:bodyPr wrap="square" rtlCol="0">
            <a:spAutoFit/>
          </a:bodyPr>
          <a:lstStyle/>
          <a:p>
            <a:pPr>
              <a:buFont typeface="Wingdings" pitchFamily="2" charset="2"/>
              <a:buChar char="ü"/>
            </a:pPr>
            <a:r>
              <a:rPr lang="ro-RO" sz="2800" dirty="0" smtClean="0"/>
              <a:t>4 secţiuni</a:t>
            </a:r>
          </a:p>
          <a:p>
            <a:pPr>
              <a:buFont typeface="Wingdings" pitchFamily="2" charset="2"/>
              <a:buChar char="ü"/>
            </a:pPr>
            <a:endParaRPr lang="en-US" sz="2800" dirty="0" smtClean="0"/>
          </a:p>
          <a:p>
            <a:pPr>
              <a:buFont typeface="Wingdings" pitchFamily="2" charset="2"/>
              <a:buChar char="ü"/>
            </a:pPr>
            <a:endParaRPr lang="en-US" sz="2800" dirty="0" smtClean="0"/>
          </a:p>
          <a:p>
            <a:pPr>
              <a:buFont typeface="Wingdings" pitchFamily="2" charset="2"/>
              <a:buChar char="ü"/>
            </a:pPr>
            <a:endParaRPr lang="ro-RO" sz="2800" dirty="0" smtClean="0"/>
          </a:p>
          <a:p>
            <a:pPr>
              <a:buFont typeface="Wingdings" pitchFamily="2" charset="2"/>
              <a:buChar char="ü"/>
            </a:pPr>
            <a:endParaRPr lang="ro-RO" dirty="0" smtClean="0"/>
          </a:p>
          <a:p>
            <a:pPr>
              <a:buFont typeface="Wingdings" pitchFamily="2" charset="2"/>
              <a:buChar char="ü"/>
            </a:pPr>
            <a:endParaRPr lang="ro-RO" dirty="0" smtClean="0"/>
          </a:p>
          <a:p>
            <a:pPr>
              <a:buFont typeface="Wingdings" pitchFamily="2" charset="2"/>
              <a:buChar char="ü"/>
            </a:pPr>
            <a:endParaRPr lang="ro-RO" dirty="0" smtClean="0"/>
          </a:p>
          <a:p>
            <a:pPr>
              <a:buNone/>
            </a:pPr>
            <a:r>
              <a:rPr lang="ro-RO" dirty="0" smtClean="0"/>
              <a:t> Cu o secţiune adiţională la nivelul de Aur</a:t>
            </a:r>
            <a:r>
              <a:rPr lang="en-US" dirty="0" smtClean="0"/>
              <a:t>: </a:t>
            </a:r>
            <a:r>
              <a:rPr lang="en-US" dirty="0" err="1" smtClean="0"/>
              <a:t>Proiect</a:t>
            </a:r>
            <a:r>
              <a:rPr lang="en-US" dirty="0" smtClean="0"/>
              <a:t> </a:t>
            </a:r>
            <a:r>
              <a:rPr lang="en-US" dirty="0" err="1" smtClean="0"/>
              <a:t>Reziden</a:t>
            </a:r>
            <a:r>
              <a:rPr lang="ro-RO" dirty="0" smtClean="0"/>
              <a:t>ţial</a:t>
            </a:r>
          </a:p>
          <a:p>
            <a:endParaRPr lang="en-US" dirty="0"/>
          </a:p>
        </p:txBody>
      </p:sp>
      <p:pic>
        <p:nvPicPr>
          <p:cNvPr id="7" name="Picture 3" descr="E:\Award national\NOUA Imagine\DOEA_INT_+ROMANIA_RGB.jpeg"/>
          <p:cNvPicPr>
            <a:picLocks noChangeAspect="1" noChangeArrowheads="1"/>
          </p:cNvPicPr>
          <p:nvPr/>
        </p:nvPicPr>
        <p:blipFill>
          <a:blip r:embed="rId5" cstate="print"/>
          <a:srcRect/>
          <a:stretch>
            <a:fillRect/>
          </a:stretch>
        </p:blipFill>
        <p:spPr bwMode="auto">
          <a:xfrm>
            <a:off x="7239000" y="327133"/>
            <a:ext cx="1524000" cy="587267"/>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E:\Award national\NOUA Imagine\DOEA_INT_+ROMANIA_RGB.jpeg"/>
          <p:cNvPicPr>
            <a:picLocks noChangeAspect="1" noChangeArrowheads="1"/>
          </p:cNvPicPr>
          <p:nvPr/>
        </p:nvPicPr>
        <p:blipFill>
          <a:blip r:embed="rId3" cstate="print"/>
          <a:srcRect/>
          <a:stretch>
            <a:fillRect/>
          </a:stretch>
        </p:blipFill>
        <p:spPr bwMode="auto">
          <a:xfrm>
            <a:off x="7239000" y="327133"/>
            <a:ext cx="1524000" cy="587267"/>
          </a:xfrm>
          <a:prstGeom prst="rect">
            <a:avLst/>
          </a:prstGeom>
          <a:ln>
            <a:noFill/>
          </a:ln>
          <a:effectLst>
            <a:softEdge rad="112500"/>
          </a:effectLst>
        </p:spPr>
      </p:pic>
      <p:sp>
        <p:nvSpPr>
          <p:cNvPr id="3" name="TextBox 2"/>
          <p:cNvSpPr txBox="1"/>
          <p:nvPr/>
        </p:nvSpPr>
        <p:spPr>
          <a:xfrm>
            <a:off x="381000" y="1066800"/>
            <a:ext cx="3886200"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3600" dirty="0" smtClean="0"/>
              <a:t>LIDER AWARD  </a:t>
            </a:r>
            <a:r>
              <a:rPr lang="en-GB" sz="2400" dirty="0" smtClean="0"/>
              <a:t>mentor, </a:t>
            </a:r>
            <a:r>
              <a:rPr lang="en-GB" sz="2400" dirty="0" err="1" smtClean="0"/>
              <a:t>indrumator</a:t>
            </a:r>
            <a:endParaRPr lang="en-GB" sz="2400" dirty="0"/>
          </a:p>
        </p:txBody>
      </p:sp>
      <p:sp>
        <p:nvSpPr>
          <p:cNvPr id="4" name="TextBox 3"/>
          <p:cNvSpPr txBox="1"/>
          <p:nvPr/>
        </p:nvSpPr>
        <p:spPr>
          <a:xfrm>
            <a:off x="4495800" y="1066800"/>
            <a:ext cx="4495800" cy="15696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3600" dirty="0" smtClean="0"/>
              <a:t>INSTRUCTOR</a:t>
            </a:r>
          </a:p>
          <a:p>
            <a:pPr algn="ctr"/>
            <a:r>
              <a:rPr lang="en-GB" sz="3600" dirty="0" smtClean="0"/>
              <a:t> </a:t>
            </a:r>
            <a:r>
              <a:rPr lang="en-GB" sz="2400" dirty="0" err="1" smtClean="0"/>
              <a:t>ofe</a:t>
            </a:r>
            <a:r>
              <a:rPr lang="ro-RO" sz="2400" dirty="0" smtClean="0"/>
              <a:t>ră îndrumare în cadrul activităţilor desfăşurate de tineri</a:t>
            </a:r>
            <a:endParaRPr lang="en-GB" sz="2400" dirty="0"/>
          </a:p>
        </p:txBody>
      </p:sp>
      <p:sp>
        <p:nvSpPr>
          <p:cNvPr id="5" name="TextBox 4"/>
          <p:cNvSpPr txBox="1"/>
          <p:nvPr/>
        </p:nvSpPr>
        <p:spPr>
          <a:xfrm>
            <a:off x="228600" y="3657600"/>
            <a:ext cx="3962400" cy="193899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sz="3600" dirty="0" smtClean="0"/>
              <a:t>SUPRAVEGHETOR</a:t>
            </a:r>
            <a:r>
              <a:rPr lang="ro-RO" sz="2800" dirty="0" smtClean="0"/>
              <a:t> este responsabil pentru siguranţa participanţilor în Aventură</a:t>
            </a:r>
            <a:endParaRPr lang="en-GB" sz="2800" dirty="0"/>
          </a:p>
        </p:txBody>
      </p:sp>
      <p:sp>
        <p:nvSpPr>
          <p:cNvPr id="7" name="TextBox 6"/>
          <p:cNvSpPr txBox="1"/>
          <p:nvPr/>
        </p:nvSpPr>
        <p:spPr>
          <a:xfrm>
            <a:off x="4419600" y="3810000"/>
            <a:ext cx="4495800" cy="2062103"/>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3600" dirty="0" smtClean="0"/>
              <a:t>EVALUATOR</a:t>
            </a:r>
          </a:p>
          <a:p>
            <a:pPr algn="ctr"/>
            <a:r>
              <a:rPr lang="ro-RO" sz="3600" dirty="0" smtClean="0"/>
              <a:t> </a:t>
            </a:r>
            <a:r>
              <a:rPr lang="ro-RO" sz="2800" dirty="0" smtClean="0"/>
              <a:t>se asigură că standardele programului sunt îndeplinite în cadrul Aventurii</a:t>
            </a:r>
            <a:endParaRPr lang="en-GB"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1" name="Group 48"/>
          <p:cNvGraphicFramePr>
            <a:graphicFrameLocks noGrp="1"/>
          </p:cNvGraphicFramePr>
          <p:nvPr>
            <p:ph idx="1"/>
            <p:extLst>
              <p:ext uri="{D42A27DB-BD31-4B8C-83A1-F6EECF244321}">
                <p14:modId xmlns:p14="http://schemas.microsoft.com/office/powerpoint/2010/main" xmlns="" val="2078520523"/>
              </p:ext>
            </p:extLst>
          </p:nvPr>
        </p:nvGraphicFramePr>
        <p:xfrm>
          <a:off x="448007" y="1933767"/>
          <a:ext cx="8229600" cy="3960178"/>
        </p:xfrm>
        <a:graphic>
          <a:graphicData uri="http://schemas.openxmlformats.org/drawingml/2006/table">
            <a:tbl>
              <a:tblPr>
                <a:effectLst>
                  <a:outerShdw blurRad="50800" dist="50800" dir="5400000" algn="ctr" rotWithShape="0">
                    <a:schemeClr val="accent6">
                      <a:lumMod val="50000"/>
                    </a:schemeClr>
                  </a:outerShdw>
                </a:effectLst>
              </a:tblPr>
              <a:tblGrid>
                <a:gridCol w="2314575"/>
                <a:gridCol w="2952418"/>
                <a:gridCol w="2962607"/>
              </a:tblGrid>
              <a:tr h="7445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o-RO" sz="3000" b="1" i="0" u="none" strike="noStrike" cap="none" normalizeH="0" baseline="0" dirty="0" smtClean="0">
                          <a:ln>
                            <a:noFill/>
                          </a:ln>
                          <a:solidFill>
                            <a:schemeClr val="tx1"/>
                          </a:solidFill>
                          <a:effectLst/>
                          <a:latin typeface="Calibri"/>
                          <a:ea typeface="ＭＳ Ｐゴシック" charset="0"/>
                          <a:cs typeface="Calibri"/>
                        </a:rPr>
                        <a:t>Voluntariat</a:t>
                      </a:r>
                      <a:endParaRPr kumimoji="0" lang="en-GB" sz="3000" b="1" i="0" u="none" strike="noStrike" cap="none" normalizeH="0" baseline="0" dirty="0">
                        <a:ln>
                          <a:noFill/>
                        </a:ln>
                        <a:solidFill>
                          <a:schemeClr val="tx1"/>
                        </a:solidFill>
                        <a:effectLst/>
                        <a:latin typeface="Calibri"/>
                        <a:ea typeface="ＭＳ Ｐゴシック" charset="0"/>
                        <a:cs typeface="Calibri"/>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o-RO" sz="3000" b="1" i="0" u="none" strike="noStrike" cap="none" normalizeH="0" baseline="0" dirty="0" smtClean="0">
                          <a:ln>
                            <a:noFill/>
                          </a:ln>
                          <a:solidFill>
                            <a:schemeClr val="tx1"/>
                          </a:solidFill>
                          <a:effectLst/>
                          <a:latin typeface="Calibri"/>
                          <a:ea typeface="ＭＳ Ｐゴシック" charset="0"/>
                          <a:cs typeface="Calibri"/>
                        </a:rPr>
                        <a:t>Abilităţi Personale</a:t>
                      </a:r>
                      <a:endParaRPr kumimoji="0" lang="en-GB" sz="3000" b="1" i="0" u="none" strike="noStrike" cap="none" normalizeH="0" baseline="0" dirty="0">
                        <a:ln>
                          <a:noFill/>
                        </a:ln>
                        <a:solidFill>
                          <a:schemeClr val="tx1"/>
                        </a:solidFill>
                        <a:effectLst/>
                        <a:latin typeface="Calibri"/>
                        <a:ea typeface="ＭＳ Ｐゴシック" charset="0"/>
                        <a:cs typeface="Calibri"/>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o-RO" sz="3000" b="1" i="0" u="none" strike="noStrike" cap="none" normalizeH="0" baseline="0" dirty="0" smtClean="0">
                          <a:ln>
                            <a:noFill/>
                          </a:ln>
                          <a:solidFill>
                            <a:schemeClr val="tx1"/>
                          </a:solidFill>
                          <a:effectLst/>
                          <a:latin typeface="Calibri"/>
                          <a:ea typeface="ＭＳ Ｐゴシック" charset="0"/>
                          <a:cs typeface="Calibri"/>
                        </a:rPr>
                        <a:t>Activităţi fizice</a:t>
                      </a:r>
                      <a:endParaRPr kumimoji="0" lang="en-GB" sz="3000" b="1" i="0" u="none" strike="noStrike" cap="none" normalizeH="0" baseline="0" dirty="0">
                        <a:ln>
                          <a:noFill/>
                        </a:ln>
                        <a:solidFill>
                          <a:schemeClr val="tx1"/>
                        </a:solidFill>
                        <a:effectLst/>
                        <a:latin typeface="Calibri"/>
                        <a:ea typeface="ＭＳ Ｐゴシック" charset="0"/>
                        <a:cs typeface="Calibri"/>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r>
              <a:tr h="723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000" b="0" i="0" u="none" strike="noStrike" cap="none" normalizeH="0" baseline="0" dirty="0">
                          <a:ln>
                            <a:noFill/>
                          </a:ln>
                          <a:solidFill>
                            <a:srgbClr val="00337F"/>
                          </a:solidFill>
                          <a:effectLst/>
                          <a:latin typeface="Calibri"/>
                          <a:ea typeface="ＭＳ Ｐゴシック" charset="0"/>
                          <a:cs typeface="Calibri"/>
                        </a:rPr>
                        <a:t>3 </a:t>
                      </a:r>
                      <a:r>
                        <a:rPr kumimoji="0" lang="ro-RO" sz="3000" b="0" i="0" u="none" strike="noStrike" cap="none" normalizeH="0" baseline="0" dirty="0" smtClean="0">
                          <a:ln>
                            <a:noFill/>
                          </a:ln>
                          <a:solidFill>
                            <a:srgbClr val="00337F"/>
                          </a:solidFill>
                          <a:effectLst/>
                          <a:latin typeface="Calibri"/>
                          <a:ea typeface="ＭＳ Ｐゴシック" charset="0"/>
                          <a:cs typeface="Calibri"/>
                        </a:rPr>
                        <a:t>luni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alpha val="46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000" b="0" i="0" u="none" strike="noStrike" cap="none" normalizeH="0" baseline="0" dirty="0">
                          <a:ln>
                            <a:noFill/>
                          </a:ln>
                          <a:solidFill>
                            <a:srgbClr val="00337F"/>
                          </a:solidFill>
                          <a:effectLst/>
                          <a:latin typeface="Calibri"/>
                          <a:ea typeface="ＭＳ Ｐゴシック" charset="0"/>
                          <a:cs typeface="Calibri"/>
                        </a:rPr>
                        <a:t>3 </a:t>
                      </a:r>
                      <a:r>
                        <a:rPr kumimoji="0" lang="ro-RO" sz="3000" b="0" i="0" u="none" strike="noStrike" cap="none" normalizeH="0" baseline="0" dirty="0" smtClean="0">
                          <a:ln>
                            <a:noFill/>
                          </a:ln>
                          <a:solidFill>
                            <a:srgbClr val="00337F"/>
                          </a:solidFill>
                          <a:effectLst/>
                          <a:latin typeface="+mn-lt"/>
                          <a:ea typeface="ＭＳ Ｐゴシック" charset="0"/>
                          <a:cs typeface="Calibri"/>
                        </a:rPr>
                        <a:t>luni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alpha val="46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3000" b="0" i="0" u="none" strike="noStrike" cap="none" normalizeH="0" baseline="0" dirty="0">
                          <a:ln>
                            <a:noFill/>
                          </a:ln>
                          <a:solidFill>
                            <a:srgbClr val="00337F"/>
                          </a:solidFill>
                          <a:effectLst/>
                          <a:latin typeface="Calibri"/>
                          <a:ea typeface="ＭＳ Ｐゴシック" charset="0"/>
                          <a:cs typeface="Calibri"/>
                        </a:rPr>
                        <a:t>3 </a:t>
                      </a:r>
                      <a:r>
                        <a:rPr kumimoji="0" lang="ro-RO" sz="3000" b="0" i="0" u="none" strike="noStrike" cap="none" normalizeH="0" baseline="0" dirty="0" smtClean="0">
                          <a:ln>
                            <a:noFill/>
                          </a:ln>
                          <a:solidFill>
                            <a:srgbClr val="00337F"/>
                          </a:solidFill>
                          <a:effectLst/>
                          <a:latin typeface="+mn-lt"/>
                          <a:ea typeface="ＭＳ Ｐゴシック" charset="0"/>
                          <a:cs typeface="Calibri"/>
                        </a:rPr>
                        <a:t>luni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alpha val="46000"/>
                      </a:schemeClr>
                    </a:solidFill>
                  </a:tcPr>
                </a:tc>
              </a:tr>
              <a:tr h="1081088">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ro-RO" sz="3200" b="0" i="0" u="none" strike="noStrike" cap="none" normalizeH="0" baseline="0" dirty="0" smtClean="0">
                          <a:ln>
                            <a:noFill/>
                          </a:ln>
                          <a:solidFill>
                            <a:schemeClr val="tx1"/>
                          </a:solidFill>
                          <a:effectLst/>
                          <a:latin typeface="Times New Roman" pitchFamily="18" charset="0"/>
                          <a:cs typeface="Times New Roman" pitchFamily="18" charset="0"/>
                        </a:rPr>
                        <a:t>Toţi participanţii vor efectua suplimentar 3 luni într-una din cele 3 secţiuni, la alegere</a:t>
                      </a:r>
                      <a:endParaRPr kumimoji="0" lang="ro-RO" sz="5400" b="0" i="0" u="none" strike="noStrike" cap="none" normalizeH="0" baseline="0" dirty="0" smtClean="0">
                        <a:ln>
                          <a:noFill/>
                        </a:ln>
                        <a:solidFill>
                          <a:schemeClr val="tx1"/>
                        </a:solidFill>
                        <a:effectLst/>
                        <a:latin typeface="Times New Roman" pitchFamily="18" charset="0"/>
                      </a:endParaRP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alpha val="46000"/>
                      </a:schemeClr>
                    </a:solidFill>
                  </a:tcPr>
                </a:tc>
                <a:tc hMerge="1">
                  <a:txBody>
                    <a:bodyPr/>
                    <a:lstStyle/>
                    <a:p>
                      <a:endParaRPr lang="en-US"/>
                    </a:p>
                  </a:txBody>
                  <a:tcPr/>
                </a:tc>
                <a:tc hMerge="1">
                  <a:txBody>
                    <a:bodyPr/>
                    <a:lstStyle/>
                    <a:p>
                      <a:endParaRPr lang="en-US"/>
                    </a:p>
                  </a:txBody>
                  <a:tcPr/>
                </a:tc>
              </a:tr>
              <a:tr h="1149350">
                <a:tc gridSpan="3">
                  <a:txBody>
                    <a:bodyPr/>
                    <a:lstStyle/>
                    <a:p>
                      <a:pPr marL="0" marR="0" lvl="0" indent="0" algn="ctr" defTabSz="914400" rtl="0" eaLnBrk="0" fontAlgn="base" latinLnBrk="0" hangingPunct="0">
                        <a:lnSpc>
                          <a:spcPct val="100000"/>
                        </a:lnSpc>
                        <a:spcBef>
                          <a:spcPct val="50000"/>
                        </a:spcBef>
                        <a:spcAft>
                          <a:spcPct val="0"/>
                        </a:spcAft>
                        <a:buClrTx/>
                        <a:buSzTx/>
                        <a:buFontTx/>
                        <a:buNone/>
                        <a:tabLst/>
                      </a:pPr>
                      <a:r>
                        <a:rPr kumimoji="0" lang="ro-RO" sz="3000" b="1" i="0" u="none" strike="noStrike" cap="none" normalizeH="0" baseline="0" dirty="0" smtClean="0">
                          <a:ln>
                            <a:noFill/>
                          </a:ln>
                          <a:solidFill>
                            <a:srgbClr val="00337F"/>
                          </a:solidFill>
                          <a:effectLst/>
                          <a:latin typeface="Calibri"/>
                          <a:ea typeface="ＭＳ Ｐゴシック" charset="0"/>
                          <a:cs typeface="Calibri"/>
                        </a:rPr>
                        <a:t>Aventura</a:t>
                      </a:r>
                      <a:r>
                        <a:rPr kumimoji="0" lang="en-GB" sz="3000" b="1" i="0" u="none" strike="noStrike" cap="none" normalizeH="0" baseline="0" dirty="0" smtClean="0">
                          <a:ln>
                            <a:noFill/>
                          </a:ln>
                          <a:solidFill>
                            <a:srgbClr val="00337F"/>
                          </a:solidFill>
                          <a:effectLst/>
                          <a:latin typeface="Calibri"/>
                          <a:ea typeface="ＭＳ Ｐゴシック" charset="0"/>
                          <a:cs typeface="Calibri"/>
                        </a:rPr>
                        <a:t> </a:t>
                      </a:r>
                      <a:r>
                        <a:rPr kumimoji="0" lang="en-GB" sz="3000" b="0" i="0" u="none" strike="noStrike" cap="none" normalizeH="0" baseline="0" dirty="0">
                          <a:ln>
                            <a:noFill/>
                          </a:ln>
                          <a:solidFill>
                            <a:srgbClr val="00337F"/>
                          </a:solidFill>
                          <a:effectLst/>
                          <a:latin typeface="Calibri"/>
                          <a:ea typeface="ＭＳ Ｐゴシック" charset="0"/>
                          <a:cs typeface="Calibri"/>
                        </a:rPr>
                        <a:t>–</a:t>
                      </a:r>
                      <a:r>
                        <a:rPr kumimoji="0" lang="en-GB" sz="3000" b="1" i="0" u="none" strike="noStrike" cap="none" normalizeH="0" baseline="0" dirty="0">
                          <a:ln>
                            <a:noFill/>
                          </a:ln>
                          <a:solidFill>
                            <a:srgbClr val="00337F"/>
                          </a:solidFill>
                          <a:effectLst/>
                          <a:latin typeface="Calibri"/>
                          <a:ea typeface="ＭＳ Ｐゴシック" charset="0"/>
                          <a:cs typeface="Calibri"/>
                        </a:rPr>
                        <a:t> </a:t>
                      </a:r>
                      <a:r>
                        <a:rPr kumimoji="0" lang="en-GB" sz="3000" b="0" i="0" u="none" strike="noStrike" cap="none" normalizeH="0" baseline="0" dirty="0">
                          <a:ln>
                            <a:noFill/>
                          </a:ln>
                          <a:solidFill>
                            <a:srgbClr val="00337F"/>
                          </a:solidFill>
                          <a:effectLst/>
                          <a:latin typeface="Calibri"/>
                          <a:ea typeface="ＭＳ Ｐゴシック" charset="0"/>
                          <a:cs typeface="Calibri"/>
                        </a:rPr>
                        <a:t>2 </a:t>
                      </a:r>
                      <a:r>
                        <a:rPr kumimoji="0" lang="ro-RO" sz="3000" b="0" i="0" u="none" strike="noStrike" cap="none" normalizeH="0" baseline="0" dirty="0" smtClean="0">
                          <a:ln>
                            <a:noFill/>
                          </a:ln>
                          <a:solidFill>
                            <a:srgbClr val="00337F"/>
                          </a:solidFill>
                          <a:effectLst/>
                          <a:latin typeface="Calibri"/>
                          <a:ea typeface="ＭＳ Ｐゴシック" charset="0"/>
                          <a:cs typeface="Calibri"/>
                        </a:rPr>
                        <a:t>zile/1 noapte</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hMerge="1">
                  <a:txBody>
                    <a:bodyPr/>
                    <a:lstStyle/>
                    <a:p>
                      <a:endParaRPr lang="en-US"/>
                    </a:p>
                  </a:txBody>
                  <a:tcPr/>
                </a:tc>
                <a:tc hMerge="1">
                  <a:txBody>
                    <a:bodyPr/>
                    <a:lstStyle/>
                    <a:p>
                      <a:endParaRPr lang="en-US"/>
                    </a:p>
                  </a:txBody>
                  <a:tcPr/>
                </a:tc>
              </a:tr>
            </a:tbl>
          </a:graphicData>
        </a:graphic>
      </p:graphicFrame>
      <p:sp>
        <p:nvSpPr>
          <p:cNvPr id="5" name="Rectangle 2"/>
          <p:cNvSpPr txBox="1">
            <a:spLocks noChangeArrowheads="1"/>
          </p:cNvSpPr>
          <p:nvPr/>
        </p:nvSpPr>
        <p:spPr bwMode="auto">
          <a:xfrm>
            <a:off x="664983" y="762000"/>
            <a:ext cx="7772400" cy="838200"/>
          </a:xfrm>
          <a:prstGeom prst="rect">
            <a:avLst/>
          </a:prstGeom>
          <a:noFill/>
          <a:ln>
            <a:noFill/>
          </a:ln>
          <a:effectLst>
            <a:outerShdw blurRad="63500" dist="38099" dir="2700000" algn="ctr" rotWithShape="0">
              <a:schemeClr val="bg2">
                <a:alpha val="74997"/>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0" hangingPunct="0">
              <a:lnSpc>
                <a:spcPct val="85000"/>
              </a:lnSpc>
              <a:defRPr/>
            </a:pPr>
            <a:r>
              <a:rPr lang="en-GB" sz="4800" b="1" kern="0" dirty="0" err="1" smtClean="0">
                <a:solidFill>
                  <a:srgbClr val="000000"/>
                </a:solidFill>
                <a:latin typeface="Calibri"/>
                <a:ea typeface="+mj-ea"/>
                <a:cs typeface="Calibri"/>
              </a:rPr>
              <a:t>Bronz</a:t>
            </a:r>
            <a:endParaRPr lang="en-GB" sz="3600" b="1" kern="0" dirty="0">
              <a:solidFill>
                <a:srgbClr val="000000"/>
              </a:solidFill>
              <a:latin typeface="Calibri"/>
              <a:ea typeface="+mj-ea"/>
              <a:cs typeface="Calibri"/>
            </a:endParaRPr>
          </a:p>
        </p:txBody>
      </p:sp>
      <p:pic>
        <p:nvPicPr>
          <p:cNvPr id="4" name="Picture 3" descr="DofE Footer.PNG"/>
          <p:cNvPicPr>
            <a:picLocks noChangeAspect="1"/>
          </p:cNvPicPr>
          <p:nvPr/>
        </p:nvPicPr>
        <p:blipFill>
          <a:blip r:embed="rId3"/>
          <a:stretch>
            <a:fillRect/>
          </a:stretch>
        </p:blipFill>
        <p:spPr>
          <a:xfrm>
            <a:off x="30753" y="6424613"/>
            <a:ext cx="9113247" cy="238775"/>
          </a:xfrm>
          <a:prstGeom prst="rect">
            <a:avLst/>
          </a:prstGeom>
        </p:spPr>
      </p:pic>
      <p:pic>
        <p:nvPicPr>
          <p:cNvPr id="6" name="Picture 3" descr="E:\Award national\NOUA Imagine\DOEA_INT_+ROMANIA_RGB.jpeg"/>
          <p:cNvPicPr>
            <a:picLocks noChangeAspect="1" noChangeArrowheads="1"/>
          </p:cNvPicPr>
          <p:nvPr/>
        </p:nvPicPr>
        <p:blipFill>
          <a:blip r:embed="rId4" cstate="print"/>
          <a:srcRect/>
          <a:stretch>
            <a:fillRect/>
          </a:stretch>
        </p:blipFill>
        <p:spPr bwMode="auto">
          <a:xfrm>
            <a:off x="7239000" y="381000"/>
            <a:ext cx="1524000" cy="587267"/>
          </a:xfrm>
          <a:prstGeom prst="rect">
            <a:avLst/>
          </a:prstGeom>
          <a:ln>
            <a:noFill/>
          </a:ln>
          <a:effectLst>
            <a:softEdge rad="112500"/>
          </a:effectLst>
        </p:spPr>
      </p:pic>
    </p:spTree>
  </p:cSld>
  <p:clrMapOvr>
    <a:masterClrMapping/>
  </p:clrMapOvr>
  <p:transition spd="med" advClick="0">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 name="Group 27"/>
          <p:cNvGraphicFramePr>
            <a:graphicFrameLocks noGrp="1"/>
          </p:cNvGraphicFramePr>
          <p:nvPr>
            <p:extLst>
              <p:ext uri="{D42A27DB-BD31-4B8C-83A1-F6EECF244321}">
                <p14:modId xmlns:p14="http://schemas.microsoft.com/office/powerpoint/2010/main" xmlns="" val="2889324703"/>
              </p:ext>
            </p:extLst>
          </p:nvPr>
        </p:nvGraphicFramePr>
        <p:xfrm>
          <a:off x="457200" y="1981200"/>
          <a:ext cx="8229600" cy="3996689"/>
        </p:xfrm>
        <a:graphic>
          <a:graphicData uri="http://schemas.openxmlformats.org/drawingml/2006/table">
            <a:tbl>
              <a:tblPr>
                <a:effectLst>
                  <a:outerShdw blurRad="50800" dist="50800" dir="5400000" algn="ctr" rotWithShape="0">
                    <a:schemeClr val="accent1"/>
                  </a:outerShdw>
                </a:effectLst>
              </a:tblPr>
              <a:tblGrid>
                <a:gridCol w="2314575"/>
                <a:gridCol w="2779712"/>
                <a:gridCol w="3135313"/>
              </a:tblGrid>
              <a:tr h="754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o-RO" sz="3000" b="1" i="0" u="none" strike="noStrike" cap="none" normalizeH="0" baseline="0" dirty="0" smtClean="0">
                          <a:ln>
                            <a:noFill/>
                          </a:ln>
                          <a:solidFill>
                            <a:schemeClr val="tx1"/>
                          </a:solidFill>
                          <a:effectLst/>
                          <a:latin typeface="Calibri"/>
                          <a:ea typeface="ＭＳ Ｐゴシック" charset="0"/>
                          <a:cs typeface="Calibri"/>
                        </a:rPr>
                        <a:t>Voluntariat</a:t>
                      </a:r>
                      <a:endParaRPr kumimoji="0" lang="en-GB" sz="3000" b="1" i="0" u="none" strike="noStrike" cap="none" normalizeH="0" baseline="0" dirty="0">
                        <a:ln>
                          <a:noFill/>
                        </a:ln>
                        <a:solidFill>
                          <a:schemeClr val="tx1"/>
                        </a:solidFill>
                        <a:effectLst/>
                        <a:latin typeface="Calibri"/>
                        <a:ea typeface="ＭＳ Ｐゴシック" charset="0"/>
                        <a:cs typeface="Calibri"/>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o-RO" sz="3000" b="1" i="0" u="none" strike="noStrike" cap="none" normalizeH="0" baseline="0" dirty="0" smtClean="0">
                          <a:ln>
                            <a:noFill/>
                          </a:ln>
                          <a:solidFill>
                            <a:schemeClr val="tx1"/>
                          </a:solidFill>
                          <a:effectLst/>
                          <a:latin typeface="Calibri"/>
                          <a:ea typeface="ＭＳ Ｐゴシック" charset="0"/>
                          <a:cs typeface="Calibri"/>
                        </a:rPr>
                        <a:t>Abilităţi Personale</a:t>
                      </a:r>
                      <a:endParaRPr kumimoji="0" lang="en-GB" sz="3000" b="1" i="0" u="none" strike="noStrike" cap="none" normalizeH="0" baseline="0" dirty="0">
                        <a:ln>
                          <a:noFill/>
                        </a:ln>
                        <a:solidFill>
                          <a:schemeClr val="tx1"/>
                        </a:solidFill>
                        <a:effectLst/>
                        <a:latin typeface="Calibri"/>
                        <a:ea typeface="ＭＳ Ｐゴシック" charset="0"/>
                        <a:cs typeface="Calibri"/>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o-RO" sz="3000" b="1" i="0" u="none" strike="noStrike" cap="none" normalizeH="0" baseline="0" dirty="0" smtClean="0">
                          <a:ln>
                            <a:noFill/>
                          </a:ln>
                          <a:solidFill>
                            <a:schemeClr val="tx1"/>
                          </a:solidFill>
                          <a:effectLst/>
                          <a:latin typeface="Calibri"/>
                          <a:ea typeface="ＭＳ Ｐゴシック" charset="0"/>
                          <a:cs typeface="Calibri"/>
                        </a:rPr>
                        <a:t>Activităţi fizice</a:t>
                      </a:r>
                      <a:endParaRPr kumimoji="0" lang="en-GB" sz="3000" b="1" i="0" u="none" strike="noStrike" cap="none" normalizeH="0" baseline="0" dirty="0">
                        <a:ln>
                          <a:noFill/>
                        </a:ln>
                        <a:solidFill>
                          <a:schemeClr val="tx1"/>
                        </a:solidFill>
                        <a:effectLst/>
                        <a:latin typeface="Calibri"/>
                        <a:ea typeface="ＭＳ Ｐゴシック" charset="0"/>
                        <a:cs typeface="Calibri"/>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7334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3000" b="0" i="0" u="none" strike="noStrike" cap="none" normalizeH="0" baseline="0" dirty="0">
                          <a:ln>
                            <a:noFill/>
                          </a:ln>
                          <a:solidFill>
                            <a:srgbClr val="00337F"/>
                          </a:solidFill>
                          <a:effectLst/>
                          <a:latin typeface="Calibri"/>
                          <a:ea typeface="ＭＳ Ｐゴシック" charset="0"/>
                          <a:cs typeface="Calibri"/>
                        </a:rPr>
                        <a:t>6 </a:t>
                      </a:r>
                      <a:r>
                        <a:rPr kumimoji="0" lang="ro-RO" sz="3000" b="0" i="0" u="none" strike="noStrike" cap="none" normalizeH="0" baseline="0" dirty="0" smtClean="0">
                          <a:ln>
                            <a:noFill/>
                          </a:ln>
                          <a:solidFill>
                            <a:srgbClr val="00337F"/>
                          </a:solidFill>
                          <a:effectLst/>
                          <a:latin typeface="+mn-lt"/>
                          <a:ea typeface="ＭＳ Ｐゴシック" charset="0"/>
                          <a:cs typeface="Calibri"/>
                        </a:rPr>
                        <a:t>luni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52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3000" b="0" i="0" u="none" strike="noStrike" cap="none" normalizeH="0" baseline="0" dirty="0">
                          <a:ln>
                            <a:noFill/>
                          </a:ln>
                          <a:solidFill>
                            <a:srgbClr val="00337F"/>
                          </a:solidFill>
                          <a:effectLst/>
                          <a:latin typeface="Calibri"/>
                          <a:ea typeface="ＭＳ Ｐゴシック" charset="0"/>
                          <a:cs typeface="Calibri"/>
                        </a:rPr>
                        <a:t>6 </a:t>
                      </a:r>
                      <a:r>
                        <a:rPr kumimoji="0" lang="ro-RO" sz="3000" b="0" i="0" u="none" strike="noStrike" cap="none" normalizeH="0" baseline="0" dirty="0" smtClean="0">
                          <a:ln>
                            <a:noFill/>
                          </a:ln>
                          <a:solidFill>
                            <a:srgbClr val="00337F"/>
                          </a:solidFill>
                          <a:effectLst/>
                          <a:latin typeface="+mn-lt"/>
                          <a:ea typeface="ＭＳ Ｐゴシック" charset="0"/>
                          <a:cs typeface="Calibri"/>
                        </a:rPr>
                        <a:t>luni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52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3000" b="0" i="0" u="none" strike="noStrike" cap="none" normalizeH="0" baseline="0" dirty="0">
                          <a:ln>
                            <a:noFill/>
                          </a:ln>
                          <a:solidFill>
                            <a:srgbClr val="00337F"/>
                          </a:solidFill>
                          <a:effectLst/>
                          <a:latin typeface="Calibri"/>
                          <a:ea typeface="ＭＳ Ｐゴシック" charset="0"/>
                          <a:cs typeface="Calibri"/>
                        </a:rPr>
                        <a:t>6 </a:t>
                      </a:r>
                      <a:r>
                        <a:rPr kumimoji="0" lang="ro-RO" sz="3000" b="0" i="0" u="none" strike="noStrike" cap="none" normalizeH="0" baseline="0" dirty="0" smtClean="0">
                          <a:ln>
                            <a:noFill/>
                          </a:ln>
                          <a:solidFill>
                            <a:srgbClr val="00337F"/>
                          </a:solidFill>
                          <a:effectLst/>
                          <a:latin typeface="+mn-lt"/>
                          <a:ea typeface="ＭＳ Ｐゴシック" charset="0"/>
                          <a:cs typeface="Calibri"/>
                        </a:rPr>
                        <a:t>luni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52000"/>
                      </a:schemeClr>
                    </a:solidFill>
                  </a:tcPr>
                </a:tc>
              </a:tr>
              <a:tr h="1093787">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o-RO" sz="3000" b="0" i="0" u="none" strike="noStrike" cap="none" normalizeH="0" baseline="0" dirty="0" smtClean="0">
                          <a:ln>
                            <a:noFill/>
                          </a:ln>
                          <a:solidFill>
                            <a:srgbClr val="00337F"/>
                          </a:solidFill>
                          <a:effectLst/>
                          <a:latin typeface="Calibri"/>
                          <a:ea typeface="ＭＳ Ｐゴシック" charset="0"/>
                          <a:cs typeface="Calibri"/>
                        </a:rPr>
                        <a:t>Aplicanţii direcţi</a:t>
                      </a:r>
                      <a:r>
                        <a:rPr kumimoji="0" lang="en-US" sz="3000" b="0" i="0" u="none" strike="noStrike" cap="none" normalizeH="0" baseline="0" dirty="0" smtClean="0">
                          <a:ln>
                            <a:noFill/>
                          </a:ln>
                          <a:solidFill>
                            <a:srgbClr val="00337F"/>
                          </a:solidFill>
                          <a:effectLst/>
                          <a:latin typeface="Calibri"/>
                          <a:ea typeface="ＭＳ Ｐゴシック" charset="0"/>
                          <a:cs typeface="Calibri"/>
                        </a:rPr>
                        <a:t> </a:t>
                      </a:r>
                      <a:r>
                        <a:rPr kumimoji="0" lang="en-US" sz="3000" b="0" i="0" u="none" strike="noStrike" cap="none" normalizeH="0" baseline="0" dirty="0">
                          <a:ln>
                            <a:noFill/>
                          </a:ln>
                          <a:solidFill>
                            <a:srgbClr val="00337F"/>
                          </a:solidFill>
                          <a:effectLst/>
                          <a:latin typeface="Calibri"/>
                          <a:ea typeface="ＭＳ Ｐゴシック" charset="0"/>
                          <a:cs typeface="Calibri"/>
                        </a:rPr>
                        <a:t>– </a:t>
                      </a:r>
                      <a:r>
                        <a:rPr kumimoji="0" lang="ro-RO" sz="3000" b="0" i="0" u="none" strike="noStrike" cap="none" normalizeH="0" baseline="0" dirty="0" smtClean="0">
                          <a:ln>
                            <a:noFill/>
                          </a:ln>
                          <a:solidFill>
                            <a:srgbClr val="00337F"/>
                          </a:solidFill>
                          <a:effectLst/>
                          <a:latin typeface="Calibri"/>
                          <a:ea typeface="ＭＳ Ｐゴシック" charset="0"/>
                          <a:cs typeface="Calibri"/>
                        </a:rPr>
                        <a:t>vor face încă 6 luni într</a:t>
                      </a:r>
                      <a:r>
                        <a:rPr kumimoji="0" lang="en-US" sz="3000" b="0" i="0" u="none" strike="noStrike" cap="none" normalizeH="0" baseline="0" dirty="0" smtClean="0">
                          <a:ln>
                            <a:noFill/>
                          </a:ln>
                          <a:solidFill>
                            <a:srgbClr val="00337F"/>
                          </a:solidFill>
                          <a:effectLst/>
                          <a:latin typeface="Calibri"/>
                          <a:ea typeface="ＭＳ Ｐゴシック" charset="0"/>
                          <a:cs typeface="Calibri"/>
                        </a:rPr>
                        <a:t>-</a:t>
                      </a:r>
                      <a:r>
                        <a:rPr kumimoji="0" lang="en-US" sz="3000" b="0" i="0" u="none" strike="noStrike" cap="none" normalizeH="0" baseline="0" dirty="0" err="1" smtClean="0">
                          <a:ln>
                            <a:noFill/>
                          </a:ln>
                          <a:solidFill>
                            <a:srgbClr val="00337F"/>
                          </a:solidFill>
                          <a:effectLst/>
                          <a:latin typeface="Calibri"/>
                          <a:ea typeface="ＭＳ Ｐゴシック" charset="0"/>
                          <a:cs typeface="Calibri"/>
                        </a:rPr>
                        <a:t>una</a:t>
                      </a:r>
                      <a:r>
                        <a:rPr kumimoji="0" lang="en-US" sz="3000" b="0" i="0" u="none" strike="noStrike" cap="none" normalizeH="0" baseline="0" dirty="0" smtClean="0">
                          <a:ln>
                            <a:noFill/>
                          </a:ln>
                          <a:solidFill>
                            <a:srgbClr val="00337F"/>
                          </a:solidFill>
                          <a:effectLst/>
                          <a:latin typeface="Calibri"/>
                          <a:ea typeface="ＭＳ Ｐゴシック" charset="0"/>
                          <a:cs typeface="Calibri"/>
                        </a:rPr>
                        <a:t> din sec</a:t>
                      </a:r>
                      <a:r>
                        <a:rPr kumimoji="0" lang="ro-RO" sz="3000" b="0" i="0" u="none" strike="noStrike" cap="none" normalizeH="0" baseline="0" dirty="0" smtClean="0">
                          <a:ln>
                            <a:noFill/>
                          </a:ln>
                          <a:solidFill>
                            <a:srgbClr val="00337F"/>
                          </a:solidFill>
                          <a:effectLst/>
                          <a:latin typeface="Calibri"/>
                          <a:ea typeface="ＭＳ Ｐゴシック" charset="0"/>
                          <a:cs typeface="Calibri"/>
                        </a:rPr>
                        <a:t>ţ</a:t>
                      </a:r>
                      <a:r>
                        <a:rPr kumimoji="0" lang="en-US" sz="3000" b="0" i="0" u="none" strike="noStrike" cap="none" normalizeH="0" baseline="0" dirty="0" err="1" smtClean="0">
                          <a:ln>
                            <a:noFill/>
                          </a:ln>
                          <a:solidFill>
                            <a:srgbClr val="00337F"/>
                          </a:solidFill>
                          <a:effectLst/>
                          <a:latin typeface="Calibri"/>
                          <a:ea typeface="ＭＳ Ｐゴシック" charset="0"/>
                          <a:cs typeface="Calibri"/>
                        </a:rPr>
                        <a:t>iuni</a:t>
                      </a:r>
                      <a:r>
                        <a:rPr kumimoji="0" lang="en-US" sz="3000" b="0" i="0" u="none" strike="noStrike" cap="none" normalizeH="0" baseline="0" dirty="0" smtClean="0">
                          <a:ln>
                            <a:noFill/>
                          </a:ln>
                          <a:solidFill>
                            <a:srgbClr val="00337F"/>
                          </a:solidFill>
                          <a:effectLst/>
                          <a:latin typeface="Calibri"/>
                          <a:ea typeface="ＭＳ Ｐゴシック" charset="0"/>
                          <a:cs typeface="Calibri"/>
                        </a:rPr>
                        <a:t>, la </a:t>
                      </a:r>
                      <a:r>
                        <a:rPr kumimoji="0" lang="en-US" sz="3000" b="0" i="0" u="none" strike="noStrike" cap="none" normalizeH="0" baseline="0" dirty="0" err="1" smtClean="0">
                          <a:ln>
                            <a:noFill/>
                          </a:ln>
                          <a:solidFill>
                            <a:srgbClr val="00337F"/>
                          </a:solidFill>
                          <a:effectLst/>
                          <a:latin typeface="Calibri"/>
                          <a:ea typeface="ＭＳ Ｐゴシック" charset="0"/>
                          <a:cs typeface="Calibri"/>
                        </a:rPr>
                        <a:t>alegere</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52000"/>
                      </a:schemeClr>
                    </a:solidFill>
                  </a:tcPr>
                </a:tc>
                <a:tc hMerge="1">
                  <a:txBody>
                    <a:bodyPr/>
                    <a:lstStyle/>
                    <a:p>
                      <a:endParaRPr lang="en-US"/>
                    </a:p>
                  </a:txBody>
                  <a:tcPr/>
                </a:tc>
                <a:tc hMerge="1">
                  <a:txBody>
                    <a:bodyPr/>
                    <a:lstStyle/>
                    <a:p>
                      <a:endParaRPr lang="en-US"/>
                    </a:p>
                  </a:txBody>
                  <a:tcPr/>
                </a:tc>
              </a:tr>
              <a:tr h="1163637">
                <a:tc gridSpan="3">
                  <a:txBody>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ro-RO" sz="3000" b="1" i="0" u="none" strike="noStrike" cap="none" normalizeH="0" baseline="0" dirty="0" smtClean="0">
                          <a:ln>
                            <a:noFill/>
                          </a:ln>
                          <a:solidFill>
                            <a:srgbClr val="00337F"/>
                          </a:solidFill>
                          <a:effectLst/>
                          <a:latin typeface="+mn-lt"/>
                          <a:ea typeface="ＭＳ Ｐゴシック" charset="0"/>
                          <a:cs typeface="Calibri"/>
                        </a:rPr>
                        <a:t>Aventura</a:t>
                      </a:r>
                      <a:r>
                        <a:rPr kumimoji="0" lang="en-GB" sz="3000" b="1" i="0" u="none" strike="noStrike" cap="none" normalizeH="0" baseline="0" dirty="0" smtClean="0">
                          <a:ln>
                            <a:noFill/>
                          </a:ln>
                          <a:solidFill>
                            <a:srgbClr val="00337F"/>
                          </a:solidFill>
                          <a:effectLst/>
                          <a:latin typeface="+mn-lt"/>
                          <a:ea typeface="ＭＳ Ｐゴシック" charset="0"/>
                          <a:cs typeface="Calibri"/>
                        </a:rPr>
                        <a:t> </a:t>
                      </a:r>
                      <a:r>
                        <a:rPr kumimoji="0" lang="en-GB" sz="3000" b="0" i="0" u="none" strike="noStrike" cap="none" normalizeH="0" baseline="0" dirty="0" smtClean="0">
                          <a:ln>
                            <a:noFill/>
                          </a:ln>
                          <a:solidFill>
                            <a:srgbClr val="00337F"/>
                          </a:solidFill>
                          <a:effectLst/>
                          <a:latin typeface="+mn-lt"/>
                          <a:ea typeface="ＭＳ Ｐゴシック" charset="0"/>
                          <a:cs typeface="Calibri"/>
                        </a:rPr>
                        <a:t>–</a:t>
                      </a:r>
                      <a:r>
                        <a:rPr kumimoji="0" lang="en-GB" sz="3000" b="1" i="0" u="none" strike="noStrike" cap="none" normalizeH="0" baseline="0" dirty="0" smtClean="0">
                          <a:ln>
                            <a:noFill/>
                          </a:ln>
                          <a:solidFill>
                            <a:srgbClr val="00337F"/>
                          </a:solidFill>
                          <a:effectLst/>
                          <a:latin typeface="+mn-lt"/>
                          <a:ea typeface="ＭＳ Ｐゴシック" charset="0"/>
                          <a:cs typeface="Calibri"/>
                        </a:rPr>
                        <a:t> </a:t>
                      </a:r>
                      <a:r>
                        <a:rPr kumimoji="0" lang="ro-RO" sz="3000" b="0" i="0" u="none" strike="noStrike" cap="none" normalizeH="0" baseline="0" dirty="0" smtClean="0">
                          <a:ln>
                            <a:noFill/>
                          </a:ln>
                          <a:solidFill>
                            <a:srgbClr val="00337F"/>
                          </a:solidFill>
                          <a:effectLst/>
                          <a:latin typeface="+mn-lt"/>
                          <a:ea typeface="ＭＳ Ｐゴシック" charset="0"/>
                          <a:cs typeface="Calibri"/>
                        </a:rPr>
                        <a:t>3 zile/2 nopţi</a:t>
                      </a:r>
                      <a:endParaRPr kumimoji="0" lang="en-GB" sz="3000" b="0" i="0" u="none" strike="noStrike" cap="none" normalizeH="0" baseline="0" dirty="0" smtClean="0">
                        <a:ln>
                          <a:noFill/>
                        </a:ln>
                        <a:solidFill>
                          <a:srgbClr val="00337F"/>
                        </a:solidFill>
                        <a:effectLst/>
                        <a:latin typeface="+mn-lt"/>
                        <a:ea typeface="ＭＳ Ｐゴシック" charset="0"/>
                        <a:cs typeface="Calibri"/>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hMerge="1">
                  <a:txBody>
                    <a:bodyPr/>
                    <a:lstStyle/>
                    <a:p>
                      <a:endParaRPr lang="en-US"/>
                    </a:p>
                  </a:txBody>
                  <a:tcPr/>
                </a:tc>
                <a:tc hMerge="1">
                  <a:txBody>
                    <a:bodyPr/>
                    <a:lstStyle/>
                    <a:p>
                      <a:endParaRPr lang="en-US"/>
                    </a:p>
                  </a:txBody>
                  <a:tcPr/>
                </a:tc>
              </a:tr>
            </a:tbl>
          </a:graphicData>
        </a:graphic>
      </p:graphicFrame>
      <p:sp>
        <p:nvSpPr>
          <p:cNvPr id="5" name="Rectangle 2"/>
          <p:cNvSpPr txBox="1">
            <a:spLocks noChangeArrowheads="1"/>
          </p:cNvSpPr>
          <p:nvPr/>
        </p:nvSpPr>
        <p:spPr bwMode="auto">
          <a:xfrm>
            <a:off x="664983" y="838200"/>
            <a:ext cx="7772400" cy="838200"/>
          </a:xfrm>
          <a:prstGeom prst="rect">
            <a:avLst/>
          </a:prstGeom>
          <a:noFill/>
          <a:ln>
            <a:noFill/>
          </a:ln>
          <a:effectLst>
            <a:outerShdw blurRad="63500" dist="38099" dir="2700000" algn="ctr" rotWithShape="0">
              <a:schemeClr val="bg2">
                <a:alpha val="74997"/>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0" hangingPunct="0">
              <a:lnSpc>
                <a:spcPct val="85000"/>
              </a:lnSpc>
              <a:defRPr/>
            </a:pPr>
            <a:r>
              <a:rPr lang="ro-RO" sz="4800" b="1" kern="0" dirty="0" smtClean="0">
                <a:solidFill>
                  <a:srgbClr val="000000"/>
                </a:solidFill>
                <a:latin typeface="Calibri"/>
                <a:ea typeface="+mj-ea"/>
                <a:cs typeface="Calibri"/>
              </a:rPr>
              <a:t>Argint</a:t>
            </a:r>
            <a:endParaRPr lang="en-GB" sz="3600" b="1" kern="0" dirty="0">
              <a:solidFill>
                <a:srgbClr val="000000"/>
              </a:solidFill>
              <a:latin typeface="Calibri"/>
              <a:ea typeface="+mj-ea"/>
              <a:cs typeface="Calibri"/>
            </a:endParaRPr>
          </a:p>
        </p:txBody>
      </p:sp>
      <p:pic>
        <p:nvPicPr>
          <p:cNvPr id="4" name="Picture 3" descr="DofE Footer.PNG"/>
          <p:cNvPicPr>
            <a:picLocks noChangeAspect="1"/>
          </p:cNvPicPr>
          <p:nvPr/>
        </p:nvPicPr>
        <p:blipFill>
          <a:blip r:embed="rId3"/>
          <a:stretch>
            <a:fillRect/>
          </a:stretch>
        </p:blipFill>
        <p:spPr>
          <a:xfrm>
            <a:off x="30753" y="6305226"/>
            <a:ext cx="9113247" cy="238775"/>
          </a:xfrm>
          <a:prstGeom prst="rect">
            <a:avLst/>
          </a:prstGeom>
        </p:spPr>
      </p:pic>
      <p:pic>
        <p:nvPicPr>
          <p:cNvPr id="6" name="Picture 3" descr="E:\Award national\NOUA Imagine\DOEA_INT_+ROMANIA_RGB.jpeg"/>
          <p:cNvPicPr>
            <a:picLocks noChangeAspect="1" noChangeArrowheads="1"/>
          </p:cNvPicPr>
          <p:nvPr/>
        </p:nvPicPr>
        <p:blipFill>
          <a:blip r:embed="rId4" cstate="print"/>
          <a:srcRect/>
          <a:stretch>
            <a:fillRect/>
          </a:stretch>
        </p:blipFill>
        <p:spPr bwMode="auto">
          <a:xfrm>
            <a:off x="7239000" y="327133"/>
            <a:ext cx="1524000" cy="587267"/>
          </a:xfrm>
          <a:prstGeom prst="rect">
            <a:avLst/>
          </a:prstGeom>
          <a:ln>
            <a:noFill/>
          </a:ln>
          <a:effectLst>
            <a:softEdge rad="112500"/>
          </a:effectLst>
        </p:spPr>
      </p:pic>
    </p:spTree>
  </p:cSld>
  <p:clrMapOvr>
    <a:masterClrMapping/>
  </p:clrMapOvr>
  <p:transition spd="med" advClick="0">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 name="Group 8"/>
          <p:cNvGraphicFramePr>
            <a:graphicFrameLocks noGrp="1"/>
          </p:cNvGraphicFramePr>
          <p:nvPr>
            <p:ph/>
            <p:extLst>
              <p:ext uri="{D42A27DB-BD31-4B8C-83A1-F6EECF244321}">
                <p14:modId xmlns:p14="http://schemas.microsoft.com/office/powerpoint/2010/main" xmlns="" val="2874006770"/>
              </p:ext>
            </p:extLst>
          </p:nvPr>
        </p:nvGraphicFramePr>
        <p:xfrm>
          <a:off x="533400" y="1676400"/>
          <a:ext cx="8229600" cy="3937953"/>
        </p:xfrm>
        <a:graphic>
          <a:graphicData uri="http://schemas.openxmlformats.org/drawingml/2006/table">
            <a:tbl>
              <a:tblPr>
                <a:effectLst>
                  <a:outerShdw blurRad="50800" dist="50800" dir="5400000" algn="ctr" rotWithShape="0">
                    <a:srgbClr val="FFC000"/>
                  </a:outerShdw>
                </a:effectLst>
              </a:tblPr>
              <a:tblGrid>
                <a:gridCol w="2314575"/>
                <a:gridCol w="2790825"/>
                <a:gridCol w="3124200"/>
              </a:tblGrid>
              <a:tr h="739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o-RO" sz="3000" b="1" i="0" u="none" strike="noStrike" cap="none" normalizeH="0" baseline="0" dirty="0" smtClean="0">
                          <a:ln>
                            <a:noFill/>
                          </a:ln>
                          <a:solidFill>
                            <a:schemeClr val="tx1"/>
                          </a:solidFill>
                          <a:effectLst/>
                          <a:latin typeface="Calibri"/>
                          <a:ea typeface="ＭＳ Ｐゴシック" charset="0"/>
                          <a:cs typeface="Calibri"/>
                        </a:rPr>
                        <a:t>Voluntariat</a:t>
                      </a:r>
                      <a:endParaRPr kumimoji="0" lang="en-GB" sz="3000" b="1" i="0" u="none" strike="noStrike" cap="none" normalizeH="0" baseline="0" dirty="0">
                        <a:ln>
                          <a:noFill/>
                        </a:ln>
                        <a:solidFill>
                          <a:schemeClr val="tx1"/>
                        </a:solidFill>
                        <a:effectLst/>
                        <a:latin typeface="Calibri"/>
                        <a:ea typeface="ＭＳ Ｐゴシック" charset="0"/>
                        <a:cs typeface="Calibri"/>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77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o-RO" sz="3000" b="1" i="0" u="none" strike="noStrike" cap="none" normalizeH="0" baseline="0" dirty="0" smtClean="0">
                          <a:ln>
                            <a:noFill/>
                          </a:ln>
                          <a:solidFill>
                            <a:schemeClr val="tx1"/>
                          </a:solidFill>
                          <a:effectLst/>
                          <a:latin typeface="Calibri"/>
                          <a:ea typeface="ＭＳ Ｐゴシック" charset="0"/>
                          <a:cs typeface="Calibri"/>
                        </a:rPr>
                        <a:t>Abilităţi Personale</a:t>
                      </a:r>
                      <a:endParaRPr kumimoji="0" lang="en-GB" sz="3000" b="1" i="0" u="none" strike="noStrike" cap="none" normalizeH="0" baseline="0" dirty="0">
                        <a:ln>
                          <a:noFill/>
                        </a:ln>
                        <a:solidFill>
                          <a:schemeClr val="tx1"/>
                        </a:solidFill>
                        <a:effectLst/>
                        <a:latin typeface="Calibri"/>
                        <a:ea typeface="ＭＳ Ｐゴシック" charset="0"/>
                        <a:cs typeface="Calibri"/>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77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o-RO" sz="3000" b="1" i="0" u="none" strike="noStrike" cap="none" normalizeH="0" baseline="0" dirty="0" smtClean="0">
                          <a:ln>
                            <a:noFill/>
                          </a:ln>
                          <a:solidFill>
                            <a:schemeClr val="tx1"/>
                          </a:solidFill>
                          <a:effectLst/>
                          <a:latin typeface="Calibri"/>
                          <a:ea typeface="ＭＳ Ｐゴシック" charset="0"/>
                          <a:cs typeface="Calibri"/>
                        </a:rPr>
                        <a:t>Activităţi fizice</a:t>
                      </a:r>
                      <a:endParaRPr kumimoji="0" lang="en-GB" sz="3000" b="1" i="0" u="none" strike="noStrike" cap="none" normalizeH="0" baseline="0" dirty="0">
                        <a:ln>
                          <a:noFill/>
                        </a:ln>
                        <a:solidFill>
                          <a:schemeClr val="tx1"/>
                        </a:solidFill>
                        <a:effectLst/>
                        <a:latin typeface="Calibri"/>
                        <a:ea typeface="ＭＳ Ｐゴシック" charset="0"/>
                        <a:cs typeface="Calibri"/>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77000"/>
                      </a:srgbClr>
                    </a:solidFill>
                  </a:tcPr>
                </a:tc>
              </a:tr>
              <a:tr h="7175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3000" b="0" i="0" u="none" strike="noStrike" cap="none" normalizeH="0" baseline="0" dirty="0">
                          <a:ln>
                            <a:noFill/>
                          </a:ln>
                          <a:solidFill>
                            <a:srgbClr val="00337F"/>
                          </a:solidFill>
                          <a:effectLst/>
                          <a:latin typeface="Calibri"/>
                          <a:ea typeface="ＭＳ Ｐゴシック" charset="0"/>
                          <a:cs typeface="Calibri"/>
                        </a:rPr>
                        <a:t>12 </a:t>
                      </a:r>
                      <a:r>
                        <a:rPr kumimoji="0" lang="ro-RO" sz="3000" b="0" i="0" u="none" strike="noStrike" cap="none" normalizeH="0" baseline="0" dirty="0" smtClean="0">
                          <a:ln>
                            <a:noFill/>
                          </a:ln>
                          <a:solidFill>
                            <a:srgbClr val="00337F"/>
                          </a:solidFill>
                          <a:effectLst/>
                          <a:latin typeface="+mn-lt"/>
                          <a:ea typeface="ＭＳ Ｐゴシック" charset="0"/>
                          <a:cs typeface="Calibri"/>
                        </a:rPr>
                        <a:t>luni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32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3000" b="0" i="0" u="none" strike="noStrike" cap="none" normalizeH="0" baseline="0" dirty="0">
                          <a:ln>
                            <a:noFill/>
                          </a:ln>
                          <a:solidFill>
                            <a:srgbClr val="00337F"/>
                          </a:solidFill>
                          <a:effectLst/>
                          <a:latin typeface="Calibri"/>
                          <a:ea typeface="ＭＳ Ｐゴシック" charset="0"/>
                          <a:cs typeface="Calibri"/>
                        </a:rPr>
                        <a:t>12 </a:t>
                      </a:r>
                      <a:r>
                        <a:rPr kumimoji="0" lang="ro-RO" sz="3000" b="0" i="0" u="none" strike="noStrike" cap="none" normalizeH="0" baseline="0" dirty="0" smtClean="0">
                          <a:ln>
                            <a:noFill/>
                          </a:ln>
                          <a:solidFill>
                            <a:srgbClr val="00337F"/>
                          </a:solidFill>
                          <a:effectLst/>
                          <a:latin typeface="+mn-lt"/>
                          <a:ea typeface="ＭＳ Ｐゴシック" charset="0"/>
                          <a:cs typeface="Calibri"/>
                        </a:rPr>
                        <a:t>luni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32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3000" b="0" i="0" u="none" strike="noStrike" cap="none" normalizeH="0" baseline="0" dirty="0">
                          <a:ln>
                            <a:noFill/>
                          </a:ln>
                          <a:solidFill>
                            <a:srgbClr val="00337F"/>
                          </a:solidFill>
                          <a:effectLst/>
                          <a:latin typeface="Calibri"/>
                          <a:ea typeface="ＭＳ Ｐゴシック" charset="0"/>
                          <a:cs typeface="Calibri"/>
                        </a:rPr>
                        <a:t>12 </a:t>
                      </a:r>
                      <a:r>
                        <a:rPr kumimoji="0" lang="ro-RO" sz="3000" b="0" i="0" u="none" strike="noStrike" cap="none" normalizeH="0" baseline="0" dirty="0" smtClean="0">
                          <a:ln>
                            <a:noFill/>
                          </a:ln>
                          <a:solidFill>
                            <a:srgbClr val="00337F"/>
                          </a:solidFill>
                          <a:effectLst/>
                          <a:latin typeface="+mn-lt"/>
                          <a:ea typeface="ＭＳ Ｐゴシック" charset="0"/>
                          <a:cs typeface="Calibri"/>
                        </a:rPr>
                        <a:t>luni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32000"/>
                      </a:srgbClr>
                    </a:solidFill>
                  </a:tcPr>
                </a:tc>
              </a:tr>
              <a:tr h="1073150">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ro-RO" sz="3000" b="0" i="0" u="none" strike="noStrike" cap="none" normalizeH="0" baseline="0" dirty="0" smtClean="0">
                          <a:ln>
                            <a:noFill/>
                          </a:ln>
                          <a:solidFill>
                            <a:srgbClr val="00337F"/>
                          </a:solidFill>
                          <a:effectLst/>
                          <a:latin typeface="+mn-lt"/>
                          <a:ea typeface="ＭＳ Ｐゴシック" charset="0"/>
                          <a:cs typeface="Calibri"/>
                        </a:rPr>
                        <a:t>Aplicanţii direcţi</a:t>
                      </a:r>
                      <a:r>
                        <a:rPr kumimoji="0" lang="en-US" sz="3000" b="0" i="0" u="none" strike="noStrike" cap="none" normalizeH="0" baseline="0" dirty="0" smtClean="0">
                          <a:ln>
                            <a:noFill/>
                          </a:ln>
                          <a:solidFill>
                            <a:srgbClr val="00337F"/>
                          </a:solidFill>
                          <a:effectLst/>
                          <a:latin typeface="+mn-lt"/>
                          <a:ea typeface="ＭＳ Ｐゴシック" charset="0"/>
                          <a:cs typeface="Calibri"/>
                        </a:rPr>
                        <a:t> – </a:t>
                      </a:r>
                      <a:r>
                        <a:rPr kumimoji="0" lang="ro-RO" sz="3000" b="0" i="0" u="none" strike="noStrike" cap="none" normalizeH="0" baseline="0" dirty="0" smtClean="0">
                          <a:ln>
                            <a:noFill/>
                          </a:ln>
                          <a:solidFill>
                            <a:srgbClr val="00337F"/>
                          </a:solidFill>
                          <a:effectLst/>
                          <a:latin typeface="+mn-lt"/>
                          <a:ea typeface="ＭＳ Ｐゴシック" charset="0"/>
                          <a:cs typeface="Calibri"/>
                        </a:rPr>
                        <a:t>vor face încă 6 luni într</a:t>
                      </a:r>
                      <a:r>
                        <a:rPr kumimoji="0" lang="en-US" sz="3000" b="0" i="0" u="none" strike="noStrike" cap="none" normalizeH="0" baseline="0" dirty="0" smtClean="0">
                          <a:ln>
                            <a:noFill/>
                          </a:ln>
                          <a:solidFill>
                            <a:srgbClr val="00337F"/>
                          </a:solidFill>
                          <a:effectLst/>
                          <a:latin typeface="+mn-lt"/>
                          <a:ea typeface="ＭＳ Ｐゴシック" charset="0"/>
                          <a:cs typeface="Calibri"/>
                        </a:rPr>
                        <a:t>-</a:t>
                      </a:r>
                      <a:r>
                        <a:rPr kumimoji="0" lang="en-US" sz="3000" b="0" i="0" u="none" strike="noStrike" cap="none" normalizeH="0" baseline="0" dirty="0" err="1" smtClean="0">
                          <a:ln>
                            <a:noFill/>
                          </a:ln>
                          <a:solidFill>
                            <a:srgbClr val="00337F"/>
                          </a:solidFill>
                          <a:effectLst/>
                          <a:latin typeface="+mn-lt"/>
                          <a:ea typeface="ＭＳ Ｐゴシック" charset="0"/>
                          <a:cs typeface="Calibri"/>
                        </a:rPr>
                        <a:t>una</a:t>
                      </a:r>
                      <a:r>
                        <a:rPr kumimoji="0" lang="en-US" sz="3000" b="0" i="0" u="none" strike="noStrike" cap="none" normalizeH="0" baseline="0" dirty="0" smtClean="0">
                          <a:ln>
                            <a:noFill/>
                          </a:ln>
                          <a:solidFill>
                            <a:srgbClr val="00337F"/>
                          </a:solidFill>
                          <a:effectLst/>
                          <a:latin typeface="+mn-lt"/>
                          <a:ea typeface="ＭＳ Ｐゴシック" charset="0"/>
                          <a:cs typeface="Calibri"/>
                        </a:rPr>
                        <a:t> din sec</a:t>
                      </a:r>
                      <a:r>
                        <a:rPr kumimoji="0" lang="ro-RO" sz="3000" b="0" i="0" u="none" strike="noStrike" cap="none" normalizeH="0" baseline="0" dirty="0" smtClean="0">
                          <a:ln>
                            <a:noFill/>
                          </a:ln>
                          <a:solidFill>
                            <a:srgbClr val="00337F"/>
                          </a:solidFill>
                          <a:effectLst/>
                          <a:latin typeface="+mn-lt"/>
                          <a:ea typeface="ＭＳ Ｐゴシック" charset="0"/>
                          <a:cs typeface="Calibri"/>
                        </a:rPr>
                        <a:t>ţ</a:t>
                      </a:r>
                      <a:r>
                        <a:rPr kumimoji="0" lang="en-US" sz="3000" b="0" i="0" u="none" strike="noStrike" cap="none" normalizeH="0" baseline="0" dirty="0" err="1" smtClean="0">
                          <a:ln>
                            <a:noFill/>
                          </a:ln>
                          <a:solidFill>
                            <a:srgbClr val="00337F"/>
                          </a:solidFill>
                          <a:effectLst/>
                          <a:latin typeface="+mn-lt"/>
                          <a:ea typeface="ＭＳ Ｐゴシック" charset="0"/>
                          <a:cs typeface="Calibri"/>
                        </a:rPr>
                        <a:t>iuni</a:t>
                      </a:r>
                      <a:r>
                        <a:rPr kumimoji="0" lang="en-US" sz="3000" b="0" i="0" u="none" strike="noStrike" cap="none" normalizeH="0" baseline="0" dirty="0" smtClean="0">
                          <a:ln>
                            <a:noFill/>
                          </a:ln>
                          <a:solidFill>
                            <a:srgbClr val="00337F"/>
                          </a:solidFill>
                          <a:effectLst/>
                          <a:latin typeface="+mn-lt"/>
                          <a:ea typeface="ＭＳ Ｐゴシック" charset="0"/>
                          <a:cs typeface="Calibri"/>
                        </a:rPr>
                        <a:t>, la </a:t>
                      </a:r>
                      <a:r>
                        <a:rPr kumimoji="0" lang="en-US" sz="3000" b="0" i="0" u="none" strike="noStrike" cap="none" normalizeH="0" baseline="0" dirty="0" err="1" smtClean="0">
                          <a:ln>
                            <a:noFill/>
                          </a:ln>
                          <a:solidFill>
                            <a:srgbClr val="00337F"/>
                          </a:solidFill>
                          <a:effectLst/>
                          <a:latin typeface="+mn-lt"/>
                          <a:ea typeface="ＭＳ Ｐゴシック" charset="0"/>
                          <a:cs typeface="Calibri"/>
                        </a:rPr>
                        <a:t>alegere</a:t>
                      </a:r>
                      <a:r>
                        <a:rPr kumimoji="0" lang="en-US" sz="3000" b="0" i="0" u="none" strike="noStrike" cap="none" normalizeH="0" baseline="0" dirty="0" smtClean="0">
                          <a:ln>
                            <a:noFill/>
                          </a:ln>
                          <a:solidFill>
                            <a:srgbClr val="00337F"/>
                          </a:solidFill>
                          <a:effectLst/>
                          <a:latin typeface="Calibri"/>
                          <a:ea typeface="ＭＳ Ｐゴシック" charset="0"/>
                          <a:cs typeface="Calibri"/>
                        </a:rPr>
                        <a:t> </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32000"/>
                      </a:srgbClr>
                    </a:solidFill>
                  </a:tcPr>
                </a:tc>
                <a:tc hMerge="1">
                  <a:txBody>
                    <a:bodyPr/>
                    <a:lstStyle/>
                    <a:p>
                      <a:endParaRPr lang="en-US"/>
                    </a:p>
                  </a:txBody>
                  <a:tcPr/>
                </a:tc>
                <a:tc hMerge="1">
                  <a:txBody>
                    <a:bodyPr/>
                    <a:lstStyle/>
                    <a:p>
                      <a:endParaRPr lang="en-US"/>
                    </a:p>
                  </a:txBody>
                  <a:tcPr/>
                </a:tc>
              </a:tr>
              <a:tr h="1141413">
                <a:tc gridSpan="3">
                  <a:txBody>
                    <a:bodyPr/>
                    <a:lstStyle/>
                    <a:p>
                      <a:pPr marL="0" marR="0" lvl="0" indent="0" algn="ctr" defTabSz="914400" rtl="0" eaLnBrk="0" fontAlgn="base" latinLnBrk="0" hangingPunct="0">
                        <a:lnSpc>
                          <a:spcPct val="100000"/>
                        </a:lnSpc>
                        <a:spcBef>
                          <a:spcPct val="50000"/>
                        </a:spcBef>
                        <a:spcAft>
                          <a:spcPct val="0"/>
                        </a:spcAft>
                        <a:buClrTx/>
                        <a:buSzTx/>
                        <a:buFontTx/>
                        <a:buNone/>
                        <a:tabLst/>
                      </a:pPr>
                      <a:r>
                        <a:rPr kumimoji="0" lang="ro-RO" sz="3000" b="1" i="0" u="none" strike="noStrike" cap="none" normalizeH="0" baseline="0" dirty="0" smtClean="0">
                          <a:ln>
                            <a:noFill/>
                          </a:ln>
                          <a:solidFill>
                            <a:srgbClr val="00337F"/>
                          </a:solidFill>
                          <a:effectLst/>
                          <a:latin typeface="+mn-lt"/>
                          <a:ea typeface="ＭＳ Ｐゴシック" charset="0"/>
                          <a:cs typeface="Calibri"/>
                        </a:rPr>
                        <a:t>Aventura</a:t>
                      </a:r>
                      <a:r>
                        <a:rPr kumimoji="0" lang="en-GB" sz="3000" b="1" i="0" u="none" strike="noStrike" cap="none" normalizeH="0" baseline="0" dirty="0" smtClean="0">
                          <a:ln>
                            <a:noFill/>
                          </a:ln>
                          <a:solidFill>
                            <a:srgbClr val="00337F"/>
                          </a:solidFill>
                          <a:effectLst/>
                          <a:latin typeface="+mn-lt"/>
                          <a:ea typeface="ＭＳ Ｐゴシック" charset="0"/>
                          <a:cs typeface="Calibri"/>
                        </a:rPr>
                        <a:t> </a:t>
                      </a:r>
                      <a:r>
                        <a:rPr kumimoji="0" lang="en-GB" sz="3000" b="0" i="0" u="none" strike="noStrike" cap="none" normalizeH="0" baseline="0" dirty="0" smtClean="0">
                          <a:ln>
                            <a:noFill/>
                          </a:ln>
                          <a:solidFill>
                            <a:srgbClr val="00337F"/>
                          </a:solidFill>
                          <a:effectLst/>
                          <a:latin typeface="+mn-lt"/>
                          <a:ea typeface="ＭＳ Ｐゴシック" charset="0"/>
                          <a:cs typeface="Calibri"/>
                        </a:rPr>
                        <a:t>–</a:t>
                      </a:r>
                      <a:r>
                        <a:rPr kumimoji="0" lang="en-GB" sz="3000" b="1" i="0" u="none" strike="noStrike" cap="none" normalizeH="0" baseline="0" dirty="0" smtClean="0">
                          <a:ln>
                            <a:noFill/>
                          </a:ln>
                          <a:solidFill>
                            <a:srgbClr val="00337F"/>
                          </a:solidFill>
                          <a:effectLst/>
                          <a:latin typeface="+mn-lt"/>
                          <a:ea typeface="ＭＳ Ｐゴシック" charset="0"/>
                          <a:cs typeface="Calibri"/>
                        </a:rPr>
                        <a:t> </a:t>
                      </a:r>
                      <a:r>
                        <a:rPr kumimoji="0" lang="en-US" sz="3000" b="0" i="0" u="none" strike="noStrike" cap="none" normalizeH="0" baseline="0" dirty="0" smtClean="0">
                          <a:ln>
                            <a:noFill/>
                          </a:ln>
                          <a:solidFill>
                            <a:srgbClr val="00337F"/>
                          </a:solidFill>
                          <a:effectLst/>
                          <a:latin typeface="+mn-lt"/>
                          <a:ea typeface="ＭＳ Ｐゴシック" charset="0"/>
                          <a:cs typeface="Calibri"/>
                        </a:rPr>
                        <a:t>4</a:t>
                      </a:r>
                      <a:r>
                        <a:rPr kumimoji="0" lang="ro-RO" sz="3000" b="0" i="0" u="none" strike="noStrike" cap="none" normalizeH="0" baseline="0" dirty="0" smtClean="0">
                          <a:ln>
                            <a:noFill/>
                          </a:ln>
                          <a:solidFill>
                            <a:srgbClr val="00337F"/>
                          </a:solidFill>
                          <a:effectLst/>
                          <a:latin typeface="+mn-lt"/>
                          <a:ea typeface="ＭＳ Ｐゴシック" charset="0"/>
                          <a:cs typeface="Calibri"/>
                        </a:rPr>
                        <a:t> zile/</a:t>
                      </a:r>
                      <a:r>
                        <a:rPr kumimoji="0" lang="en-US" sz="3000" b="0" i="0" u="none" strike="noStrike" cap="none" normalizeH="0" baseline="0" dirty="0" smtClean="0">
                          <a:ln>
                            <a:noFill/>
                          </a:ln>
                          <a:solidFill>
                            <a:srgbClr val="00337F"/>
                          </a:solidFill>
                          <a:effectLst/>
                          <a:latin typeface="+mn-lt"/>
                          <a:ea typeface="ＭＳ Ｐゴシック" charset="0"/>
                          <a:cs typeface="Calibri"/>
                        </a:rPr>
                        <a:t>3</a:t>
                      </a:r>
                      <a:r>
                        <a:rPr kumimoji="0" lang="ro-RO" sz="3000" b="0" i="0" u="none" strike="noStrike" cap="none" normalizeH="0" baseline="0" dirty="0" smtClean="0">
                          <a:ln>
                            <a:noFill/>
                          </a:ln>
                          <a:solidFill>
                            <a:srgbClr val="00337F"/>
                          </a:solidFill>
                          <a:effectLst/>
                          <a:latin typeface="+mn-lt"/>
                          <a:ea typeface="ＭＳ Ｐゴシック" charset="0"/>
                          <a:cs typeface="Calibri"/>
                        </a:rPr>
                        <a:t> nopţi</a:t>
                      </a:r>
                      <a:endParaRPr kumimoji="0" lang="en-GB" sz="3000" b="0" i="0" u="none" strike="noStrike" cap="none" normalizeH="0" baseline="0" dirty="0">
                        <a:ln>
                          <a:noFill/>
                        </a:ln>
                        <a:solidFill>
                          <a:srgbClr val="00337F"/>
                        </a:solidFill>
                        <a:effectLst/>
                        <a:latin typeface="Calibri"/>
                        <a:ea typeface="ＭＳ Ｐゴシック" charset="0"/>
                        <a:cs typeface="Calibri"/>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alpha val="77000"/>
                      </a:srgbClr>
                    </a:solidFill>
                  </a:tcPr>
                </a:tc>
                <a:tc hMerge="1">
                  <a:txBody>
                    <a:bodyPr/>
                    <a:lstStyle/>
                    <a:p>
                      <a:endParaRPr lang="en-US"/>
                    </a:p>
                  </a:txBody>
                  <a:tcPr/>
                </a:tc>
                <a:tc hMerge="1">
                  <a:txBody>
                    <a:bodyPr/>
                    <a:lstStyle/>
                    <a:p>
                      <a:endParaRPr lang="en-US"/>
                    </a:p>
                  </a:txBody>
                  <a:tcPr/>
                </a:tc>
              </a:tr>
            </a:tbl>
          </a:graphicData>
        </a:graphic>
      </p:graphicFrame>
      <p:sp>
        <p:nvSpPr>
          <p:cNvPr id="14356" name="TextBox 8"/>
          <p:cNvSpPr txBox="1">
            <a:spLocks noChangeArrowheads="1"/>
          </p:cNvSpPr>
          <p:nvPr/>
        </p:nvSpPr>
        <p:spPr bwMode="auto">
          <a:xfrm>
            <a:off x="1219200" y="5889083"/>
            <a:ext cx="6934200"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600" dirty="0">
                <a:latin typeface="Calibri"/>
                <a:cs typeface="Calibri"/>
              </a:rPr>
              <a:t>Plus </a:t>
            </a:r>
            <a:r>
              <a:rPr lang="en-US" sz="2600" dirty="0" smtClean="0">
                <a:latin typeface="Calibri"/>
                <a:cs typeface="Calibri"/>
              </a:rPr>
              <a:t>un </a:t>
            </a:r>
            <a:r>
              <a:rPr lang="en-US" sz="2600" dirty="0" err="1" smtClean="0">
                <a:latin typeface="Calibri"/>
                <a:cs typeface="Calibri"/>
              </a:rPr>
              <a:t>Proiect</a:t>
            </a:r>
            <a:r>
              <a:rPr lang="en-US" sz="2600" dirty="0" smtClean="0">
                <a:latin typeface="Calibri"/>
                <a:cs typeface="Calibri"/>
              </a:rPr>
              <a:t> </a:t>
            </a:r>
            <a:r>
              <a:rPr lang="en-US" sz="2600" dirty="0" err="1" smtClean="0">
                <a:latin typeface="Calibri"/>
                <a:cs typeface="Calibri"/>
              </a:rPr>
              <a:t>rezidential</a:t>
            </a:r>
            <a:r>
              <a:rPr lang="en-US" sz="2600" dirty="0" smtClean="0">
                <a:latin typeface="Calibri"/>
                <a:cs typeface="Calibri"/>
              </a:rPr>
              <a:t> de </a:t>
            </a:r>
            <a:r>
              <a:rPr lang="en-US" sz="2600" dirty="0">
                <a:latin typeface="Calibri"/>
                <a:cs typeface="Calibri"/>
              </a:rPr>
              <a:t>5 </a:t>
            </a:r>
            <a:r>
              <a:rPr lang="en-US" sz="2600" dirty="0" err="1" smtClean="0">
                <a:latin typeface="Calibri"/>
                <a:cs typeface="Calibri"/>
              </a:rPr>
              <a:t>zile</a:t>
            </a:r>
            <a:r>
              <a:rPr lang="en-US" sz="2600" dirty="0" smtClean="0">
                <a:latin typeface="Calibri"/>
                <a:cs typeface="Calibri"/>
              </a:rPr>
              <a:t> </a:t>
            </a:r>
            <a:r>
              <a:rPr lang="ro-RO" sz="2600" dirty="0" err="1" smtClean="0">
                <a:latin typeface="Calibri"/>
                <a:cs typeface="Calibri"/>
              </a:rPr>
              <a:t>ş</a:t>
            </a:r>
            <a:r>
              <a:rPr lang="en-US" sz="2600" dirty="0" err="1" smtClean="0">
                <a:latin typeface="Calibri"/>
                <a:cs typeface="Calibri"/>
              </a:rPr>
              <a:t>i</a:t>
            </a:r>
            <a:r>
              <a:rPr lang="en-US" sz="2600" dirty="0" smtClean="0">
                <a:latin typeface="Calibri"/>
                <a:cs typeface="Calibri"/>
              </a:rPr>
              <a:t> 4 </a:t>
            </a:r>
            <a:r>
              <a:rPr lang="en-US" sz="2600" dirty="0" err="1" smtClean="0">
                <a:latin typeface="Calibri"/>
                <a:cs typeface="Calibri"/>
              </a:rPr>
              <a:t>nop</a:t>
            </a:r>
            <a:r>
              <a:rPr lang="ro-RO" sz="2600" dirty="0" smtClean="0">
                <a:latin typeface="Calibri"/>
                <a:cs typeface="Calibri"/>
              </a:rPr>
              <a:t>ţ</a:t>
            </a:r>
            <a:r>
              <a:rPr lang="en-US" sz="2600" dirty="0" err="1" smtClean="0">
                <a:latin typeface="Calibri"/>
                <a:cs typeface="Calibri"/>
              </a:rPr>
              <a:t>i</a:t>
            </a:r>
            <a:endParaRPr lang="en-US" sz="2600" dirty="0">
              <a:latin typeface="Calibri"/>
              <a:cs typeface="Calibri"/>
            </a:endParaRPr>
          </a:p>
        </p:txBody>
      </p:sp>
      <p:sp>
        <p:nvSpPr>
          <p:cNvPr id="7" name="Rectangle 2"/>
          <p:cNvSpPr txBox="1">
            <a:spLocks noChangeArrowheads="1"/>
          </p:cNvSpPr>
          <p:nvPr/>
        </p:nvSpPr>
        <p:spPr bwMode="auto">
          <a:xfrm>
            <a:off x="664983" y="685800"/>
            <a:ext cx="7772400" cy="838200"/>
          </a:xfrm>
          <a:prstGeom prst="rect">
            <a:avLst/>
          </a:prstGeom>
          <a:noFill/>
          <a:ln>
            <a:noFill/>
          </a:ln>
          <a:effectLst>
            <a:outerShdw blurRad="63500" dist="38099" dir="2700000" algn="ctr" rotWithShape="0">
              <a:schemeClr val="bg2">
                <a:alpha val="74997"/>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0" hangingPunct="0">
              <a:lnSpc>
                <a:spcPct val="85000"/>
              </a:lnSpc>
              <a:defRPr/>
            </a:pPr>
            <a:r>
              <a:rPr lang="en-GB" sz="4800" b="1" kern="0" dirty="0" err="1" smtClean="0">
                <a:solidFill>
                  <a:srgbClr val="000000"/>
                </a:solidFill>
                <a:latin typeface="Calibri"/>
                <a:ea typeface="+mj-ea"/>
                <a:cs typeface="Calibri"/>
              </a:rPr>
              <a:t>Aur</a:t>
            </a:r>
            <a:endParaRPr lang="en-GB" sz="3600" b="1" kern="0" dirty="0">
              <a:solidFill>
                <a:srgbClr val="000000"/>
              </a:solidFill>
              <a:latin typeface="Calibri"/>
              <a:ea typeface="+mj-ea"/>
              <a:cs typeface="Calibri"/>
            </a:endParaRPr>
          </a:p>
        </p:txBody>
      </p:sp>
      <p:pic>
        <p:nvPicPr>
          <p:cNvPr id="6" name="Picture 5" descr="DofE Footer.PNG"/>
          <p:cNvPicPr>
            <a:picLocks noChangeAspect="1"/>
          </p:cNvPicPr>
          <p:nvPr/>
        </p:nvPicPr>
        <p:blipFill>
          <a:blip r:embed="rId3"/>
          <a:stretch>
            <a:fillRect/>
          </a:stretch>
        </p:blipFill>
        <p:spPr>
          <a:xfrm>
            <a:off x="30753" y="6424613"/>
            <a:ext cx="9113247" cy="238775"/>
          </a:xfrm>
          <a:prstGeom prst="rect">
            <a:avLst/>
          </a:prstGeom>
        </p:spPr>
      </p:pic>
      <p:pic>
        <p:nvPicPr>
          <p:cNvPr id="8" name="Picture 3" descr="E:\Award national\NOUA Imagine\DOEA_INT_+ROMANIA_RGB.jpeg"/>
          <p:cNvPicPr>
            <a:picLocks noChangeAspect="1" noChangeArrowheads="1"/>
          </p:cNvPicPr>
          <p:nvPr/>
        </p:nvPicPr>
        <p:blipFill>
          <a:blip r:embed="rId4" cstate="print"/>
          <a:srcRect/>
          <a:stretch>
            <a:fillRect/>
          </a:stretch>
        </p:blipFill>
        <p:spPr bwMode="auto">
          <a:xfrm>
            <a:off x="7239000" y="327133"/>
            <a:ext cx="1524000" cy="587267"/>
          </a:xfrm>
          <a:prstGeom prst="rect">
            <a:avLst/>
          </a:prstGeom>
          <a:ln>
            <a:noFill/>
          </a:ln>
          <a:effectLst>
            <a:softEdge rad="112500"/>
          </a:effectLst>
        </p:spPr>
      </p:pic>
    </p:spTree>
  </p:cSld>
  <p:clrMapOvr>
    <a:masterClrMapping/>
  </p:clrMapOvr>
  <p:transition spd="med" advClick="0">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IBBON_RGB.jpg"/>
          <p:cNvPicPr>
            <a:picLocks noChangeAspect="1"/>
          </p:cNvPicPr>
          <p:nvPr/>
        </p:nvPicPr>
        <p:blipFill>
          <a:blip r:embed="rId3" cstate="print"/>
          <a:stretch>
            <a:fillRect/>
          </a:stretch>
        </p:blipFill>
        <p:spPr>
          <a:xfrm>
            <a:off x="0" y="189951"/>
            <a:ext cx="5072066" cy="1486449"/>
          </a:xfrm>
          <a:prstGeom prst="rect">
            <a:avLst/>
          </a:prstGeom>
          <a:ln>
            <a:noFill/>
          </a:ln>
          <a:effectLst>
            <a:softEdge rad="112500"/>
          </a:effectLst>
        </p:spPr>
      </p:pic>
      <p:sp>
        <p:nvSpPr>
          <p:cNvPr id="2" name="Title 1"/>
          <p:cNvSpPr>
            <a:spLocks noGrp="1"/>
          </p:cNvSpPr>
          <p:nvPr>
            <p:ph type="title"/>
          </p:nvPr>
        </p:nvSpPr>
        <p:spPr>
          <a:xfrm>
            <a:off x="2209800" y="152400"/>
            <a:ext cx="6934200" cy="639762"/>
          </a:xfrm>
        </p:spPr>
        <p:txBody>
          <a:bodyPr>
            <a:normAutofit fontScale="90000"/>
          </a:bodyPr>
          <a:lstStyle/>
          <a:p>
            <a:r>
              <a:rPr lang="en-US" b="1" dirty="0" err="1" smtClean="0"/>
              <a:t>Exemple</a:t>
            </a:r>
            <a:r>
              <a:rPr lang="en-US" b="1" dirty="0" smtClean="0"/>
              <a:t> </a:t>
            </a:r>
            <a:r>
              <a:rPr lang="en-US" b="1" dirty="0" err="1" smtClean="0"/>
              <a:t>abilitati</a:t>
            </a:r>
            <a:r>
              <a:rPr lang="en-US" b="1" dirty="0" smtClean="0"/>
              <a:t> </a:t>
            </a:r>
            <a:r>
              <a:rPr lang="en-US" b="1" dirty="0" err="1" smtClean="0"/>
              <a:t>personale</a:t>
            </a:r>
            <a:r>
              <a:rPr lang="en-US" b="1" dirty="0" smtClean="0"/>
              <a:t> - 1</a:t>
            </a:r>
            <a:endParaRPr lang="en-US" b="1" dirty="0"/>
          </a:p>
        </p:txBody>
      </p:sp>
      <p:sp>
        <p:nvSpPr>
          <p:cNvPr id="3" name="Content Placeholder 2"/>
          <p:cNvSpPr>
            <a:spLocks noGrp="1"/>
          </p:cNvSpPr>
          <p:nvPr>
            <p:ph idx="1"/>
          </p:nvPr>
        </p:nvSpPr>
        <p:spPr>
          <a:xfrm>
            <a:off x="228600" y="838200"/>
            <a:ext cx="8686800" cy="5638800"/>
          </a:xfrm>
        </p:spPr>
        <p:txBody>
          <a:bodyPr>
            <a:noAutofit/>
          </a:bodyPr>
          <a:lstStyle/>
          <a:p>
            <a:pPr algn="just">
              <a:buFont typeface="Wingdings" pitchFamily="2" charset="2"/>
              <a:buChar char="ü"/>
            </a:pPr>
            <a:r>
              <a:rPr lang="vi-VN" sz="2400" b="1" dirty="0" smtClean="0"/>
              <a:t>Muzica</a:t>
            </a:r>
            <a:r>
              <a:rPr lang="vi-VN" sz="2400" dirty="0" smtClean="0"/>
              <a:t>: a cânta la un instrument, a învață o teorie muzicala, a cânta într-un cor sau trupa, a fi DJ, ... </a:t>
            </a:r>
            <a:endParaRPr lang="en-US" sz="2400" dirty="0" smtClean="0"/>
          </a:p>
          <a:p>
            <a:pPr algn="just">
              <a:buFont typeface="Wingdings" pitchFamily="2" charset="2"/>
              <a:buChar char="ü"/>
            </a:pPr>
            <a:r>
              <a:rPr lang="vi-VN" sz="2400" b="1" dirty="0" smtClean="0"/>
              <a:t>Asociate sportului</a:t>
            </a:r>
            <a:r>
              <a:rPr lang="vi-VN" sz="2400" dirty="0" smtClean="0"/>
              <a:t>: critic de sport, arbitru, confecționare sau întreținere echipamente sportive, ...</a:t>
            </a:r>
            <a:r>
              <a:rPr lang="ro-RO" sz="2400" dirty="0" smtClean="0"/>
              <a:t> </a:t>
            </a:r>
            <a:endParaRPr lang="en-US" sz="2400" dirty="0" smtClean="0"/>
          </a:p>
          <a:p>
            <a:pPr algn="just">
              <a:buFont typeface="Wingdings" pitchFamily="2" charset="2"/>
              <a:buChar char="ü"/>
            </a:pPr>
            <a:r>
              <a:rPr lang="vi-VN" sz="2400" b="1" dirty="0" smtClean="0"/>
              <a:t>Lucru manual</a:t>
            </a:r>
            <a:r>
              <a:rPr lang="vi-VN" sz="2400" dirty="0" smtClean="0"/>
              <a:t>: Ceramica, olărit, împletituri de coșuri, broderie, origami, pictura (pe sticla), realizare de bijuterii, compoziție de poezie, desen, istoria artei, design, fotografie, sculptura, ...</a:t>
            </a:r>
            <a:endParaRPr lang="en-US" sz="2400" dirty="0" smtClean="0"/>
          </a:p>
          <a:p>
            <a:pPr algn="just">
              <a:buFont typeface="Wingdings" pitchFamily="2" charset="2"/>
              <a:buChar char="ü"/>
            </a:pPr>
            <a:r>
              <a:rPr lang="vi-VN" sz="2400" b="1" dirty="0" smtClean="0"/>
              <a:t>Mediu si natura</a:t>
            </a:r>
            <a:r>
              <a:rPr lang="vi-VN" sz="2400" dirty="0" smtClean="0"/>
              <a:t>: agricultura, îngrijirea acvariilor, astronomie, apicultura, ornitologie, conservare, dresaj animale, gastronomie, pescuit, silvicultura, grădinărit, horticultura, îngrijire de cai, meteorologie, geografie</a:t>
            </a:r>
            <a:endParaRPr lang="en-US" sz="2400" dirty="0" smtClean="0"/>
          </a:p>
          <a:p>
            <a:pPr algn="just">
              <a:buFont typeface="Wingdings" pitchFamily="2" charset="2"/>
              <a:buChar char="ü"/>
            </a:pPr>
            <a:r>
              <a:rPr lang="vi-VN" sz="2400" b="1" dirty="0" smtClean="0"/>
              <a:t>Dramaturgie</a:t>
            </a:r>
            <a:r>
              <a:rPr lang="vi-VN" sz="2400" dirty="0" smtClean="0"/>
              <a:t>: teatru, jonglerie, teatru de păpuși</a:t>
            </a:r>
            <a:endParaRPr lang="en-US" sz="2400" dirty="0" smtClean="0"/>
          </a:p>
          <a:p>
            <a:pPr algn="just">
              <a:buFont typeface="Wingdings" pitchFamily="2" charset="2"/>
              <a:buChar char="ü"/>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IBBON_RGB.jpg"/>
          <p:cNvPicPr>
            <a:picLocks noChangeAspect="1"/>
          </p:cNvPicPr>
          <p:nvPr/>
        </p:nvPicPr>
        <p:blipFill>
          <a:blip r:embed="rId3" cstate="print"/>
          <a:stretch>
            <a:fillRect/>
          </a:stretch>
        </p:blipFill>
        <p:spPr>
          <a:xfrm>
            <a:off x="0" y="152400"/>
            <a:ext cx="5072066" cy="1486449"/>
          </a:xfrm>
          <a:prstGeom prst="rect">
            <a:avLst/>
          </a:prstGeom>
          <a:ln>
            <a:noFill/>
          </a:ln>
          <a:effectLst>
            <a:softEdge rad="112500"/>
          </a:effectLst>
        </p:spPr>
      </p:pic>
      <p:sp>
        <p:nvSpPr>
          <p:cNvPr id="2" name="Title 1"/>
          <p:cNvSpPr>
            <a:spLocks noGrp="1"/>
          </p:cNvSpPr>
          <p:nvPr>
            <p:ph type="title"/>
          </p:nvPr>
        </p:nvSpPr>
        <p:spPr>
          <a:xfrm>
            <a:off x="2209800" y="76200"/>
            <a:ext cx="6858000" cy="762000"/>
          </a:xfrm>
        </p:spPr>
        <p:txBody>
          <a:bodyPr>
            <a:normAutofit fontScale="90000"/>
          </a:bodyPr>
          <a:lstStyle/>
          <a:p>
            <a:r>
              <a:rPr lang="en-US" b="1" dirty="0" err="1" smtClean="0"/>
              <a:t>Exemple</a:t>
            </a:r>
            <a:r>
              <a:rPr lang="en-US" b="1" dirty="0" smtClean="0"/>
              <a:t> </a:t>
            </a:r>
            <a:r>
              <a:rPr lang="en-US" b="1" dirty="0" err="1" smtClean="0"/>
              <a:t>abilitati</a:t>
            </a:r>
            <a:r>
              <a:rPr lang="en-US" b="1" dirty="0" smtClean="0"/>
              <a:t> </a:t>
            </a:r>
            <a:r>
              <a:rPr lang="en-US" b="1" dirty="0" err="1" smtClean="0"/>
              <a:t>personale</a:t>
            </a:r>
            <a:r>
              <a:rPr lang="en-US" b="1" dirty="0" smtClean="0"/>
              <a:t> - 2</a:t>
            </a:r>
            <a:endParaRPr lang="en-US" b="1" dirty="0"/>
          </a:p>
        </p:txBody>
      </p:sp>
      <p:sp>
        <p:nvSpPr>
          <p:cNvPr id="3" name="Content Placeholder 2"/>
          <p:cNvSpPr>
            <a:spLocks noGrp="1"/>
          </p:cNvSpPr>
          <p:nvPr>
            <p:ph idx="1"/>
          </p:nvPr>
        </p:nvSpPr>
        <p:spPr>
          <a:xfrm>
            <a:off x="228600" y="838200"/>
            <a:ext cx="8610600" cy="5410200"/>
          </a:xfrm>
        </p:spPr>
        <p:txBody>
          <a:bodyPr>
            <a:noAutofit/>
          </a:bodyPr>
          <a:lstStyle/>
          <a:p>
            <a:pPr algn="just">
              <a:buFont typeface="Wingdings" pitchFamily="2" charset="2"/>
              <a:buChar char="ü"/>
            </a:pPr>
            <a:r>
              <a:rPr lang="vi-VN" sz="2400" b="1" dirty="0" smtClean="0"/>
              <a:t>Comunicare</a:t>
            </a:r>
            <a:r>
              <a:rPr lang="vi-VN" sz="2400" dirty="0" smtClean="0"/>
              <a:t>: regie film sau video, studii cinematografice, limbajul semnelor, Braille, învățare de limbi străine, producere de reviste si buletine electronice, citit, scris, abilitați de prezentare, oratorie si activități de dezbatere, editare de materiale, jurnalism, IT, construire/dezvoltare de siteuri.</a:t>
            </a:r>
            <a:endParaRPr lang="en-US" sz="2400" dirty="0" smtClean="0"/>
          </a:p>
          <a:p>
            <a:pPr algn="just">
              <a:buFont typeface="Wingdings" pitchFamily="2" charset="2"/>
              <a:buChar char="ü"/>
            </a:pPr>
            <a:r>
              <a:rPr lang="fr-FR" sz="2400" b="1" dirty="0" err="1" smtClean="0">
                <a:latin typeface="Arial" pitchFamily="34" charset="0"/>
                <a:cs typeface="Arial" pitchFamily="34" charset="0"/>
              </a:rPr>
              <a:t>Jocuri</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Biliard</a:t>
            </a:r>
            <a:r>
              <a:rPr lang="fr-FR" sz="2400" dirty="0" smtClean="0">
                <a:latin typeface="Arial" pitchFamily="34" charset="0"/>
                <a:cs typeface="Arial" pitchFamily="34" charset="0"/>
              </a:rPr>
              <a:t>, </a:t>
            </a:r>
            <a:r>
              <a:rPr lang="fr-FR" sz="2400" dirty="0" err="1" smtClean="0">
                <a:latin typeface="Arial" pitchFamily="34" charset="0"/>
                <a:cs typeface="Arial" pitchFamily="34" charset="0"/>
              </a:rPr>
              <a:t>jocuri</a:t>
            </a:r>
            <a:r>
              <a:rPr lang="fr-FR" sz="2400" dirty="0" smtClean="0">
                <a:latin typeface="Arial" pitchFamily="34" charset="0"/>
                <a:cs typeface="Arial" pitchFamily="34" charset="0"/>
              </a:rPr>
              <a:t> de </a:t>
            </a:r>
            <a:r>
              <a:rPr lang="fr-FR" sz="2400" dirty="0" err="1" smtClean="0">
                <a:latin typeface="Arial" pitchFamily="34" charset="0"/>
                <a:cs typeface="Arial" pitchFamily="34" charset="0"/>
              </a:rPr>
              <a:t>căr</a:t>
            </a:r>
            <a:r>
              <a:rPr lang="fr-FR" sz="2400" dirty="0" smtClean="0">
                <a:latin typeface="Arial" pitchFamily="34" charset="0"/>
                <a:cs typeface="Arial" pitchFamily="34" charset="0"/>
              </a:rPr>
              <a:t>ți, șah, table, </a:t>
            </a:r>
            <a:r>
              <a:rPr lang="fr-FR" sz="2400" dirty="0" err="1" smtClean="0">
                <a:latin typeface="Arial" pitchFamily="34" charset="0"/>
                <a:cs typeface="Arial" pitchFamily="34" charset="0"/>
              </a:rPr>
              <a:t>darts</a:t>
            </a:r>
            <a:r>
              <a:rPr lang="fr-FR" sz="2400" dirty="0" smtClean="0">
                <a:latin typeface="Arial" pitchFamily="34" charset="0"/>
                <a:cs typeface="Arial" pitchFamily="34" charset="0"/>
              </a:rPr>
              <a:t>, bowling, </a:t>
            </a:r>
            <a:r>
              <a:rPr lang="fr-FR" sz="2400" dirty="0" err="1" smtClean="0">
                <a:latin typeface="Arial" pitchFamily="34" charset="0"/>
                <a:cs typeface="Arial" pitchFamily="34" charset="0"/>
              </a:rPr>
              <a:t>jocuri</a:t>
            </a:r>
            <a:r>
              <a:rPr lang="fr-FR" sz="2400" dirty="0" smtClean="0">
                <a:latin typeface="Arial" pitchFamily="34" charset="0"/>
                <a:cs typeface="Arial" pitchFamily="34" charset="0"/>
              </a:rPr>
              <a:t> de mima, </a:t>
            </a:r>
            <a:r>
              <a:rPr lang="fr-FR" sz="2400" dirty="0" err="1" smtClean="0">
                <a:latin typeface="Arial" pitchFamily="34" charset="0"/>
                <a:cs typeface="Arial" pitchFamily="34" charset="0"/>
              </a:rPr>
              <a:t>jocuri</a:t>
            </a:r>
            <a:r>
              <a:rPr lang="fr-FR" sz="2400" dirty="0" smtClean="0">
                <a:latin typeface="Arial" pitchFamily="34" charset="0"/>
                <a:cs typeface="Arial" pitchFamily="34" charset="0"/>
              </a:rPr>
              <a:t> de </a:t>
            </a:r>
            <a:r>
              <a:rPr lang="fr-FR" sz="2400" dirty="0" err="1" smtClean="0">
                <a:latin typeface="Arial" pitchFamily="34" charset="0"/>
                <a:cs typeface="Arial" pitchFamily="34" charset="0"/>
              </a:rPr>
              <a:t>societate</a:t>
            </a:r>
            <a:endParaRPr lang="fr-FR" sz="2400" dirty="0" smtClean="0">
              <a:latin typeface="Arial" pitchFamily="34" charset="0"/>
              <a:cs typeface="Arial" pitchFamily="34" charset="0"/>
            </a:endParaRPr>
          </a:p>
          <a:p>
            <a:pPr algn="just">
              <a:buFont typeface="Wingdings" pitchFamily="2" charset="2"/>
              <a:buChar char="ü"/>
            </a:pPr>
            <a:r>
              <a:rPr lang="vi-VN" sz="2400" b="1" dirty="0" smtClean="0"/>
              <a:t>Deprinderi pentru viata</a:t>
            </a:r>
            <a:r>
              <a:rPr lang="vi-VN" sz="2400" dirty="0" smtClean="0"/>
              <a:t>: democrație si studii politice, planificare si organizare de evenimente, managementul finanțelor, conștientizarea sănătății</a:t>
            </a:r>
            <a:endParaRPr lang="en-US" sz="2400" dirty="0" smtClean="0"/>
          </a:p>
          <a:p>
            <a:pPr algn="just">
              <a:buFont typeface="Wingdings" pitchFamily="2" charset="2"/>
              <a:buChar char="ü"/>
            </a:pPr>
            <a:r>
              <a:rPr lang="it-IT" sz="2400" b="1" dirty="0" smtClean="0">
                <a:latin typeface="Arial" pitchFamily="34" charset="0"/>
                <a:cs typeface="Arial" pitchFamily="34" charset="0"/>
              </a:rPr>
              <a:t>Abilitați vocaționale</a:t>
            </a:r>
            <a:r>
              <a:rPr lang="it-IT" sz="2400" dirty="0" smtClean="0">
                <a:latin typeface="Arial" pitchFamily="34" charset="0"/>
                <a:cs typeface="Arial" pitchFamily="34" charset="0"/>
              </a:rPr>
              <a:t>: contabilitate, cosmetica, tehnologia informației, jurnalism, moda, croitorie, tâmplărie, arta culinara, fabricare si restaurare mobilier.</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IBBON_RGB.jpg"/>
          <p:cNvPicPr>
            <a:picLocks noChangeAspect="1"/>
          </p:cNvPicPr>
          <p:nvPr/>
        </p:nvPicPr>
        <p:blipFill>
          <a:blip r:embed="rId3" cstate="print">
            <a:lum bright="58000"/>
          </a:blip>
          <a:stretch>
            <a:fillRect/>
          </a:stretch>
        </p:blipFill>
        <p:spPr>
          <a:xfrm>
            <a:off x="0" y="189951"/>
            <a:ext cx="5072066" cy="1486449"/>
          </a:xfrm>
          <a:prstGeom prst="rect">
            <a:avLst/>
          </a:prstGeom>
          <a:ln>
            <a:noFill/>
          </a:ln>
          <a:effectLst>
            <a:softEdge rad="112500"/>
          </a:effectLst>
        </p:spPr>
      </p:pic>
      <p:sp>
        <p:nvSpPr>
          <p:cNvPr id="2" name="Title 1"/>
          <p:cNvSpPr>
            <a:spLocks noGrp="1"/>
          </p:cNvSpPr>
          <p:nvPr>
            <p:ph type="title"/>
          </p:nvPr>
        </p:nvSpPr>
        <p:spPr>
          <a:xfrm>
            <a:off x="1295400" y="46038"/>
            <a:ext cx="7086600" cy="715962"/>
          </a:xfrm>
        </p:spPr>
        <p:txBody>
          <a:bodyPr>
            <a:normAutofit fontScale="90000"/>
          </a:bodyPr>
          <a:lstStyle/>
          <a:p>
            <a:r>
              <a:rPr lang="en-US" b="1" dirty="0" err="1" smtClean="0"/>
              <a:t>Exemple</a:t>
            </a:r>
            <a:r>
              <a:rPr lang="en-US" b="1" dirty="0" smtClean="0"/>
              <a:t> </a:t>
            </a:r>
            <a:r>
              <a:rPr lang="en-US" b="1" dirty="0" err="1" smtClean="0"/>
              <a:t>activitati</a:t>
            </a:r>
            <a:r>
              <a:rPr lang="en-US" b="1" dirty="0" smtClean="0"/>
              <a:t> </a:t>
            </a:r>
            <a:r>
              <a:rPr lang="en-US" b="1" dirty="0" err="1" smtClean="0"/>
              <a:t>fizice</a:t>
            </a:r>
            <a:endParaRPr lang="en-US" b="1" dirty="0"/>
          </a:p>
        </p:txBody>
      </p:sp>
      <p:sp>
        <p:nvSpPr>
          <p:cNvPr id="3" name="Content Placeholder 2"/>
          <p:cNvSpPr>
            <a:spLocks noGrp="1"/>
          </p:cNvSpPr>
          <p:nvPr>
            <p:ph idx="1"/>
          </p:nvPr>
        </p:nvSpPr>
        <p:spPr>
          <a:xfrm>
            <a:off x="228600" y="685800"/>
            <a:ext cx="8610600" cy="5943600"/>
          </a:xfrm>
        </p:spPr>
        <p:txBody>
          <a:bodyPr>
            <a:noAutofit/>
          </a:bodyPr>
          <a:lstStyle/>
          <a:p>
            <a:pPr algn="just">
              <a:buFont typeface="Wingdings" pitchFamily="2" charset="2"/>
              <a:buChar char="ü"/>
            </a:pPr>
            <a:r>
              <a:rPr lang="ro-RO" sz="2200" b="1" dirty="0" smtClean="0">
                <a:latin typeface="Arial" pitchFamily="34" charset="0"/>
                <a:cs typeface="Arial" pitchFamily="34" charset="0"/>
              </a:rPr>
              <a:t>Sporturi cu mingea</a:t>
            </a:r>
            <a:r>
              <a:rPr lang="ro-RO" sz="2200" dirty="0" smtClean="0">
                <a:latin typeface="Arial" pitchFamily="34" charset="0"/>
                <a:cs typeface="Arial" pitchFamily="34" charset="0"/>
              </a:rPr>
              <a:t>: fotbal de orice fel, volei, baschet, handbal, tenis de camp, squash, tenis de masa </a:t>
            </a:r>
            <a:endParaRPr lang="en-US" sz="2200" dirty="0" smtClean="0">
              <a:latin typeface="Arial" pitchFamily="34" charset="0"/>
              <a:cs typeface="Arial" pitchFamily="34" charset="0"/>
            </a:endParaRPr>
          </a:p>
          <a:p>
            <a:pPr algn="just">
              <a:buFont typeface="Wingdings" pitchFamily="2" charset="2"/>
              <a:buChar char="ü"/>
            </a:pPr>
            <a:r>
              <a:rPr lang="ro-RO" sz="2200" b="1" dirty="0" smtClean="0">
                <a:latin typeface="Arial" pitchFamily="34" charset="0"/>
                <a:cs typeface="Arial" pitchFamily="34" charset="0"/>
              </a:rPr>
              <a:t>Atletism</a:t>
            </a:r>
            <a:r>
              <a:rPr lang="ro-RO" sz="2200" dirty="0" smtClean="0">
                <a:latin typeface="Arial" pitchFamily="34" charset="0"/>
                <a:cs typeface="Arial" pitchFamily="34" charset="0"/>
              </a:rPr>
              <a:t>: Alergare, sarituri, aruncarea cu ciocanul, biathlon, triathlon, alergare montana, </a:t>
            </a:r>
            <a:endParaRPr lang="en-US" sz="2200" dirty="0" smtClean="0">
              <a:latin typeface="Arial" pitchFamily="34" charset="0"/>
              <a:cs typeface="Arial" pitchFamily="34" charset="0"/>
            </a:endParaRPr>
          </a:p>
          <a:p>
            <a:pPr algn="just">
              <a:buFont typeface="Wingdings" pitchFamily="2" charset="2"/>
              <a:buChar char="ü"/>
            </a:pPr>
            <a:r>
              <a:rPr lang="ro-RO" sz="2200" b="1" dirty="0" smtClean="0">
                <a:latin typeface="Arial" pitchFamily="34" charset="0"/>
                <a:cs typeface="Arial" pitchFamily="34" charset="0"/>
              </a:rPr>
              <a:t>Sporturi de apa</a:t>
            </a:r>
            <a:r>
              <a:rPr lang="ro-RO" sz="2200" dirty="0" smtClean="0">
                <a:latin typeface="Arial" pitchFamily="34" charset="0"/>
                <a:cs typeface="Arial" pitchFamily="34" charset="0"/>
              </a:rPr>
              <a:t>:</a:t>
            </a:r>
            <a:r>
              <a:rPr lang="en-US" sz="2200" dirty="0" smtClean="0">
                <a:latin typeface="Arial" pitchFamily="34" charset="0"/>
                <a:cs typeface="Arial" pitchFamily="34" charset="0"/>
              </a:rPr>
              <a:t> </a:t>
            </a:r>
            <a:r>
              <a:rPr lang="ro-RO" sz="2200" dirty="0" smtClean="0">
                <a:latin typeface="Arial" pitchFamily="34" charset="0"/>
                <a:cs typeface="Arial" pitchFamily="34" charset="0"/>
              </a:rPr>
              <a:t>canoe, caiac, inot, polo, canotaj, surf, ski nautic, inot sincron, scufundari </a:t>
            </a:r>
            <a:r>
              <a:rPr lang="en-US" sz="2200" dirty="0" smtClean="0">
                <a:latin typeface="Arial" pitchFamily="34" charset="0"/>
                <a:cs typeface="Arial" pitchFamily="34" charset="0"/>
              </a:rPr>
              <a:t> </a:t>
            </a:r>
            <a:r>
              <a:rPr lang="ro-RO" sz="2200" b="1" dirty="0" smtClean="0">
                <a:latin typeface="Arial" pitchFamily="34" charset="0"/>
                <a:cs typeface="Arial" pitchFamily="34" charset="0"/>
              </a:rPr>
              <a:t>De iarna</a:t>
            </a:r>
            <a:r>
              <a:rPr lang="ro-RO" sz="2200" dirty="0" smtClean="0">
                <a:latin typeface="Arial" pitchFamily="34" charset="0"/>
                <a:cs typeface="Arial" pitchFamily="34" charset="0"/>
              </a:rPr>
              <a:t>: ski, snowboard, bob, patinaj, hochei, ski fond </a:t>
            </a:r>
            <a:r>
              <a:rPr lang="en-US" sz="2200" dirty="0" smtClean="0">
                <a:latin typeface="Arial" pitchFamily="34" charset="0"/>
                <a:cs typeface="Arial" pitchFamily="34" charset="0"/>
              </a:rPr>
              <a:t> </a:t>
            </a:r>
            <a:r>
              <a:rPr lang="ro-RO" sz="2200" b="1" dirty="0" smtClean="0">
                <a:latin typeface="Arial" pitchFamily="34" charset="0"/>
                <a:cs typeface="Arial" pitchFamily="34" charset="0"/>
              </a:rPr>
              <a:t>Arte martiale</a:t>
            </a:r>
            <a:r>
              <a:rPr lang="ro-RO" sz="2200" dirty="0" smtClean="0">
                <a:latin typeface="Arial" pitchFamily="34" charset="0"/>
                <a:cs typeface="Arial" pitchFamily="34" charset="0"/>
              </a:rPr>
              <a:t>: Karate, Aikido, Judo, Box, etc </a:t>
            </a:r>
            <a:r>
              <a:rPr lang="en-US" sz="2200" dirty="0" smtClean="0">
                <a:latin typeface="Arial" pitchFamily="34" charset="0"/>
                <a:cs typeface="Arial" pitchFamily="34" charset="0"/>
              </a:rPr>
              <a:t>  </a:t>
            </a:r>
            <a:r>
              <a:rPr lang="ro-RO" sz="2200" b="1" dirty="0" smtClean="0">
                <a:latin typeface="Arial" pitchFamily="34" charset="0"/>
                <a:cs typeface="Arial" pitchFamily="34" charset="0"/>
              </a:rPr>
              <a:t>Sporturi cu animale</a:t>
            </a:r>
            <a:r>
              <a:rPr lang="ro-RO" sz="2200" dirty="0" smtClean="0">
                <a:latin typeface="Arial" pitchFamily="34" charset="0"/>
                <a:cs typeface="Arial" pitchFamily="34" charset="0"/>
              </a:rPr>
              <a:t>: Echitatie </a:t>
            </a:r>
            <a:endParaRPr lang="en-US" sz="2200" dirty="0" smtClean="0">
              <a:latin typeface="Arial" pitchFamily="34" charset="0"/>
              <a:cs typeface="Arial" pitchFamily="34" charset="0"/>
            </a:endParaRPr>
          </a:p>
          <a:p>
            <a:pPr algn="just">
              <a:buFont typeface="Wingdings" pitchFamily="2" charset="2"/>
              <a:buChar char="ü"/>
            </a:pPr>
            <a:r>
              <a:rPr lang="ro-RO" sz="2200" b="1" dirty="0" smtClean="0">
                <a:latin typeface="Arial" pitchFamily="34" charset="0"/>
                <a:cs typeface="Arial" pitchFamily="34" charset="0"/>
              </a:rPr>
              <a:t>Fitness</a:t>
            </a:r>
            <a:r>
              <a:rPr lang="ro-RO" sz="2200" dirty="0" smtClean="0">
                <a:latin typeface="Arial" pitchFamily="34" charset="0"/>
                <a:cs typeface="Arial" pitchFamily="34" charset="0"/>
              </a:rPr>
              <a:t>: Aerobic, Jogging, </a:t>
            </a:r>
            <a:r>
              <a:rPr lang="en-US" sz="2200" dirty="0" smtClean="0">
                <a:latin typeface="Arial" pitchFamily="34" charset="0"/>
                <a:cs typeface="Arial" pitchFamily="34" charset="0"/>
              </a:rPr>
              <a:t>a</a:t>
            </a:r>
            <a:r>
              <a:rPr lang="ro-RO" sz="2200" dirty="0" smtClean="0">
                <a:latin typeface="Arial" pitchFamily="34" charset="0"/>
                <a:cs typeface="Arial" pitchFamily="34" charset="0"/>
              </a:rPr>
              <a:t>ntrenament cu greutati, indoor cycling, zumba, tension training, dans la bara, yoga, pilates (pentru ombunatatirea mobilitatii) </a:t>
            </a:r>
            <a:endParaRPr lang="en-US" sz="2200" dirty="0" smtClean="0">
              <a:latin typeface="Arial" pitchFamily="34" charset="0"/>
              <a:cs typeface="Arial" pitchFamily="34" charset="0"/>
            </a:endParaRPr>
          </a:p>
          <a:p>
            <a:pPr algn="just">
              <a:buFont typeface="Wingdings" pitchFamily="2" charset="2"/>
              <a:buChar char="ü"/>
            </a:pPr>
            <a:r>
              <a:rPr lang="ro-RO" sz="2200" b="1" dirty="0" smtClean="0">
                <a:latin typeface="Arial" pitchFamily="34" charset="0"/>
                <a:cs typeface="Arial" pitchFamily="34" charset="0"/>
              </a:rPr>
              <a:t>Sporturi de aventura</a:t>
            </a:r>
            <a:r>
              <a:rPr lang="ro-RO" sz="2200" dirty="0" smtClean="0">
                <a:latin typeface="Arial" pitchFamily="34" charset="0"/>
                <a:cs typeface="Arial" pitchFamily="34" charset="0"/>
              </a:rPr>
              <a:t>: Alpinism (cu variante), catarare, drumetii, parasutism, parapantism </a:t>
            </a:r>
            <a:endParaRPr lang="en-US" sz="2200" dirty="0" smtClean="0">
              <a:latin typeface="Arial" pitchFamily="34" charset="0"/>
              <a:cs typeface="Arial" pitchFamily="34" charset="0"/>
            </a:endParaRPr>
          </a:p>
          <a:p>
            <a:pPr algn="just">
              <a:buFont typeface="Wingdings" pitchFamily="2" charset="2"/>
              <a:buChar char="ü"/>
            </a:pPr>
            <a:r>
              <a:rPr lang="ro-RO" sz="2200" b="1" dirty="0" smtClean="0">
                <a:latin typeface="Arial" pitchFamily="34" charset="0"/>
                <a:cs typeface="Arial" pitchFamily="34" charset="0"/>
              </a:rPr>
              <a:t>Diverse</a:t>
            </a:r>
            <a:r>
              <a:rPr lang="ro-RO" sz="2200" dirty="0" smtClean="0">
                <a:latin typeface="Arial" pitchFamily="34" charset="0"/>
                <a:cs typeface="Arial" pitchFamily="34" charset="0"/>
              </a:rPr>
              <a:t>: Dans (popular, de societate, artistic, acvatic, la bara), ciclism, gimnastica, lupte libere, wrestling, </a:t>
            </a:r>
            <a:r>
              <a:rPr lang="en-US" sz="2200" dirty="0" smtClean="0">
                <a:latin typeface="Arial" pitchFamily="34" charset="0"/>
                <a:cs typeface="Arial" pitchFamily="34" charset="0"/>
              </a:rPr>
              <a:t>r</a:t>
            </a:r>
            <a:r>
              <a:rPr lang="ro-RO" sz="2200" dirty="0" smtClean="0">
                <a:latin typeface="Arial" pitchFamily="34" charset="0"/>
                <a:cs typeface="Arial" pitchFamily="34" charset="0"/>
              </a:rPr>
              <a:t>ole, skateBoard, orientare turistica, badminton</a:t>
            </a:r>
            <a:endParaRPr lang="en-US" sz="2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IBBON_RGB.jpg"/>
          <p:cNvPicPr>
            <a:picLocks noChangeAspect="1"/>
          </p:cNvPicPr>
          <p:nvPr/>
        </p:nvPicPr>
        <p:blipFill>
          <a:blip r:embed="rId3" cstate="print">
            <a:lum bright="58000"/>
          </a:blip>
          <a:stretch>
            <a:fillRect/>
          </a:stretch>
        </p:blipFill>
        <p:spPr>
          <a:xfrm>
            <a:off x="0" y="189951"/>
            <a:ext cx="5072066" cy="1486449"/>
          </a:xfrm>
          <a:prstGeom prst="rect">
            <a:avLst/>
          </a:prstGeom>
          <a:ln>
            <a:noFill/>
          </a:ln>
          <a:effectLst>
            <a:softEdge rad="112500"/>
          </a:effectLst>
        </p:spPr>
      </p:pic>
      <p:sp>
        <p:nvSpPr>
          <p:cNvPr id="2" name="Title 1"/>
          <p:cNvSpPr>
            <a:spLocks noGrp="1"/>
          </p:cNvSpPr>
          <p:nvPr>
            <p:ph type="title"/>
          </p:nvPr>
        </p:nvSpPr>
        <p:spPr>
          <a:xfrm>
            <a:off x="1295400" y="46038"/>
            <a:ext cx="7086600" cy="715962"/>
          </a:xfrm>
        </p:spPr>
        <p:txBody>
          <a:bodyPr>
            <a:normAutofit fontScale="90000"/>
          </a:bodyPr>
          <a:lstStyle/>
          <a:p>
            <a:r>
              <a:rPr lang="en-US" b="1" dirty="0" err="1" smtClean="0"/>
              <a:t>Voluntariat</a:t>
            </a:r>
            <a:r>
              <a:rPr lang="en-US" b="1" dirty="0" smtClean="0"/>
              <a:t> - </a:t>
            </a:r>
            <a:r>
              <a:rPr lang="en-US" b="1" dirty="0" err="1" smtClean="0"/>
              <a:t>exemple</a:t>
            </a:r>
            <a:endParaRPr lang="en-US" b="1" dirty="0"/>
          </a:p>
        </p:txBody>
      </p:sp>
      <p:sp>
        <p:nvSpPr>
          <p:cNvPr id="3" name="Content Placeholder 2"/>
          <p:cNvSpPr>
            <a:spLocks noGrp="1"/>
          </p:cNvSpPr>
          <p:nvPr>
            <p:ph idx="1"/>
          </p:nvPr>
        </p:nvSpPr>
        <p:spPr>
          <a:xfrm>
            <a:off x="228600" y="685800"/>
            <a:ext cx="8610600" cy="5943600"/>
          </a:xfrm>
        </p:spPr>
        <p:txBody>
          <a:bodyPr>
            <a:noAutofit/>
          </a:bodyPr>
          <a:lstStyle/>
          <a:p>
            <a:pPr algn="just">
              <a:buFont typeface="Wingdings" pitchFamily="2" charset="2"/>
              <a:buChar char="ü"/>
            </a:pPr>
            <a:r>
              <a:rPr lang="pt-BR" sz="2400" dirty="0" smtClean="0">
                <a:latin typeface="Arial" pitchFamily="34" charset="0"/>
                <a:cs typeface="Arial" pitchFamily="34" charset="0"/>
              </a:rPr>
              <a:t>A face voluntariat inseamna sa faci ceva, gratuit, pentru cineva care are nevoie de acest lucru</a:t>
            </a:r>
          </a:p>
          <a:p>
            <a:pPr algn="just">
              <a:buFont typeface="Wingdings" pitchFamily="2" charset="2"/>
              <a:buChar char="ü"/>
            </a:pPr>
            <a:r>
              <a:rPr lang="pt-BR" sz="2400" dirty="0" smtClean="0">
                <a:latin typeface="Arial" pitchFamily="34" charset="0"/>
                <a:cs typeface="Arial" pitchFamily="34" charset="0"/>
              </a:rPr>
              <a:t>Scopul este de a invata cum sa fii de ajutor altora din jurul tau precum si comunitatii de care apartii.</a:t>
            </a:r>
          </a:p>
          <a:p>
            <a:pPr algn="just">
              <a:buFont typeface="Wingdings" pitchFamily="2" charset="2"/>
              <a:buChar char="ü"/>
            </a:pPr>
            <a:r>
              <a:rPr lang="pt-BR" sz="2400" dirty="0" smtClean="0">
                <a:latin typeface="Arial" pitchFamily="34" charset="0"/>
                <a:cs typeface="Arial" pitchFamily="34" charset="0"/>
              </a:rPr>
              <a:t>Multe din problemele unei comunitati pot fi rezolvate prin activitati de voluntariat</a:t>
            </a:r>
          </a:p>
          <a:p>
            <a:pPr algn="just">
              <a:buFont typeface="Wingdings" pitchFamily="2" charset="2"/>
              <a:buChar char="ü"/>
            </a:pPr>
            <a:endParaRPr lang="pt-BR" sz="2400" b="1" dirty="0" smtClean="0">
              <a:latin typeface="Arial" pitchFamily="34" charset="0"/>
              <a:cs typeface="Arial" pitchFamily="34" charset="0"/>
            </a:endParaRPr>
          </a:p>
          <a:p>
            <a:pPr algn="just">
              <a:buFont typeface="Wingdings" pitchFamily="2" charset="2"/>
              <a:buChar char="ü"/>
            </a:pPr>
            <a:r>
              <a:rPr lang="vi-VN" sz="2400" b="1" dirty="0" smtClean="0">
                <a:latin typeface="Arial" pitchFamily="34" charset="0"/>
                <a:cs typeface="Arial" pitchFamily="34" charset="0"/>
              </a:rPr>
              <a:t>Pentru persoane din comunitate</a:t>
            </a:r>
            <a:r>
              <a:rPr lang="vi-VN" sz="2400" dirty="0" smtClean="0">
                <a:latin typeface="Arial" pitchFamily="34" charset="0"/>
                <a:cs typeface="Arial" pitchFamily="34" charset="0"/>
              </a:rPr>
              <a:t>: Vizite constante la persoane nevoiașe (în vârsta, cu dizabilitati) oferind asistenta la cumpărături, grădinărit, activități in gospodărie, sau pur și simplu companie; munca voluntara în spitale sau centre medicale; ajutor la un ziar sau un post de radio local; prim ajutor: folosirea abilitaților dobândite la un curs in beneficiul comunității, sanitar la meciuri de fotbal sau la competiții de dans;</a:t>
            </a:r>
            <a:endParaRPr lang="pt-BR" sz="2400" dirty="0" smtClean="0">
              <a:latin typeface="Arial" pitchFamily="34" charset="0"/>
              <a:cs typeface="Arial" pitchFamily="34" charset="0"/>
            </a:endParaRPr>
          </a:p>
          <a:p>
            <a:pPr algn="just">
              <a:buFont typeface="Wingdings" pitchFamily="2" charset="2"/>
              <a:buChar char="ü"/>
            </a:pPr>
            <a:endParaRPr lang="pt-BR" sz="2400" dirty="0" smtClean="0"/>
          </a:p>
          <a:p>
            <a:pPr algn="just">
              <a:buFont typeface="Wingdings" pitchFamily="2" charset="2"/>
              <a:buChar char="ü"/>
            </a:pPr>
            <a:endParaRPr lang="pt-BR" sz="2400" dirty="0" smtClean="0"/>
          </a:p>
          <a:p>
            <a:pPr algn="just">
              <a:buFont typeface="Wingdings" pitchFamily="2" charset="2"/>
              <a:buChar char="ü"/>
            </a:pPr>
            <a:endParaRPr lang="pt-BR" sz="2400" dirty="0" smtClean="0"/>
          </a:p>
          <a:p>
            <a:pPr algn="just">
              <a:buFont typeface="Wingdings" pitchFamily="2" charset="2"/>
              <a:buChar char="ü"/>
            </a:pPr>
            <a:endParaRPr lang="en-US" sz="2200" dirty="0">
              <a:latin typeface="Arial" pitchFamily="34" charset="0"/>
              <a:cs typeface="Arial" pitchFamily="34" charset="0"/>
            </a:endParaRPr>
          </a:p>
        </p:txBody>
      </p:sp>
      <p:cxnSp>
        <p:nvCxnSpPr>
          <p:cNvPr id="6" name="Straight Connector 5"/>
          <p:cNvCxnSpPr/>
          <p:nvPr/>
        </p:nvCxnSpPr>
        <p:spPr>
          <a:xfrm>
            <a:off x="457200" y="3276600"/>
            <a:ext cx="5334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IBBON_RGB.jpg"/>
          <p:cNvPicPr>
            <a:picLocks noChangeAspect="1"/>
          </p:cNvPicPr>
          <p:nvPr/>
        </p:nvPicPr>
        <p:blipFill>
          <a:blip r:embed="rId3" cstate="print">
            <a:lum bright="58000"/>
          </a:blip>
          <a:stretch>
            <a:fillRect/>
          </a:stretch>
        </p:blipFill>
        <p:spPr>
          <a:xfrm>
            <a:off x="0" y="189951"/>
            <a:ext cx="5072066" cy="1486449"/>
          </a:xfrm>
          <a:prstGeom prst="rect">
            <a:avLst/>
          </a:prstGeom>
          <a:ln>
            <a:noFill/>
          </a:ln>
          <a:effectLst>
            <a:softEdge rad="112500"/>
          </a:effectLst>
        </p:spPr>
      </p:pic>
      <p:sp>
        <p:nvSpPr>
          <p:cNvPr id="2" name="Title 1"/>
          <p:cNvSpPr>
            <a:spLocks noGrp="1"/>
          </p:cNvSpPr>
          <p:nvPr>
            <p:ph type="title"/>
          </p:nvPr>
        </p:nvSpPr>
        <p:spPr>
          <a:xfrm>
            <a:off x="1295400" y="46038"/>
            <a:ext cx="7086600" cy="715962"/>
          </a:xfrm>
        </p:spPr>
        <p:txBody>
          <a:bodyPr>
            <a:normAutofit fontScale="90000"/>
          </a:bodyPr>
          <a:lstStyle/>
          <a:p>
            <a:r>
              <a:rPr lang="en-US" b="1" dirty="0" err="1" smtClean="0"/>
              <a:t>Voluntariat</a:t>
            </a:r>
            <a:r>
              <a:rPr lang="en-US" b="1" dirty="0" smtClean="0"/>
              <a:t> - </a:t>
            </a:r>
            <a:r>
              <a:rPr lang="en-US" b="1" dirty="0" err="1" smtClean="0"/>
              <a:t>exemple</a:t>
            </a:r>
            <a:endParaRPr lang="en-US" b="1" dirty="0"/>
          </a:p>
        </p:txBody>
      </p:sp>
      <p:sp>
        <p:nvSpPr>
          <p:cNvPr id="3" name="Content Placeholder 2"/>
          <p:cNvSpPr>
            <a:spLocks noGrp="1"/>
          </p:cNvSpPr>
          <p:nvPr>
            <p:ph idx="1"/>
          </p:nvPr>
        </p:nvSpPr>
        <p:spPr>
          <a:xfrm>
            <a:off x="228600" y="685800"/>
            <a:ext cx="8610600" cy="5943600"/>
          </a:xfrm>
        </p:spPr>
        <p:txBody>
          <a:bodyPr>
            <a:noAutofit/>
          </a:bodyPr>
          <a:lstStyle/>
          <a:p>
            <a:pPr algn="just">
              <a:buFont typeface="Wingdings" pitchFamily="2" charset="2"/>
              <a:buChar char="ü"/>
            </a:pPr>
            <a:r>
              <a:rPr lang="vi-VN" sz="2200" b="1" dirty="0" smtClean="0"/>
              <a:t>Munca de tineret</a:t>
            </a:r>
            <a:r>
              <a:rPr lang="vi-VN" sz="2200" dirty="0" smtClean="0"/>
              <a:t>: conducerea unui club sau a unei organizații de tineret; asistenta la predarea la școli primare; </a:t>
            </a:r>
            <a:r>
              <a:rPr lang="en-US" sz="2200" dirty="0" smtClean="0">
                <a:latin typeface="Arial" pitchFamily="34" charset="0"/>
                <a:cs typeface="Arial" pitchFamily="34" charset="0"/>
              </a:rPr>
              <a:t>diverse </a:t>
            </a:r>
            <a:r>
              <a:rPr lang="en-US" sz="2200" dirty="0" err="1" smtClean="0">
                <a:latin typeface="Arial" pitchFamily="34" charset="0"/>
                <a:cs typeface="Arial" pitchFamily="34" charset="0"/>
              </a:rPr>
              <a:t>activitati</a:t>
            </a:r>
            <a:r>
              <a:rPr lang="en-US" sz="2200" dirty="0" smtClean="0">
                <a:latin typeface="Arial" pitchFamily="34" charset="0"/>
                <a:cs typeface="Arial" pitchFamily="34" charset="0"/>
              </a:rPr>
              <a:t> la o </a:t>
            </a:r>
            <a:r>
              <a:rPr lang="en-US" sz="2200" dirty="0" err="1" smtClean="0">
                <a:latin typeface="Arial" pitchFamily="34" charset="0"/>
                <a:cs typeface="Arial" pitchFamily="34" charset="0"/>
              </a:rPr>
              <a:t>biblioteca</a:t>
            </a:r>
            <a:r>
              <a:rPr lang="en-US" sz="2200" dirty="0" smtClean="0">
                <a:latin typeface="Arial" pitchFamily="34" charset="0"/>
                <a:cs typeface="Arial" pitchFamily="34" charset="0"/>
              </a:rPr>
              <a:t> din </a:t>
            </a:r>
            <a:r>
              <a:rPr lang="en-US" sz="2200" dirty="0" err="1" smtClean="0">
                <a:latin typeface="Arial" pitchFamily="34" charset="0"/>
                <a:cs typeface="Arial" pitchFamily="34" charset="0"/>
              </a:rPr>
              <a:t>zona</a:t>
            </a:r>
            <a:r>
              <a:rPr lang="en-US" sz="2200" dirty="0" smtClean="0">
                <a:latin typeface="Arial" pitchFamily="34" charset="0"/>
                <a:cs typeface="Arial" pitchFamily="34" charset="0"/>
              </a:rPr>
              <a:t> </a:t>
            </a:r>
          </a:p>
          <a:p>
            <a:pPr algn="just">
              <a:buFont typeface="Wingdings" pitchFamily="2" charset="2"/>
              <a:buChar char="ü"/>
            </a:pPr>
            <a:r>
              <a:rPr lang="vi-VN" sz="2200" b="1" dirty="0" smtClean="0"/>
              <a:t>Educație</a:t>
            </a:r>
            <a:r>
              <a:rPr lang="vi-VN" sz="2200" dirty="0" smtClean="0"/>
              <a:t>: lucrul cu persoane experimentate in scopul educării comunității locale sau a unor grupuri specifice din comunitate; predarea scrisului si a cititului, asistenta la efectuarea temelor pentru acasă celor care au nevoie </a:t>
            </a:r>
            <a:endParaRPr lang="en-US" sz="2200" dirty="0" smtClean="0"/>
          </a:p>
          <a:p>
            <a:pPr algn="just">
              <a:buFont typeface="Wingdings" pitchFamily="2" charset="2"/>
              <a:buChar char="ü"/>
            </a:pPr>
            <a:r>
              <a:rPr lang="vi-VN" sz="2200" b="1" dirty="0" smtClean="0"/>
              <a:t>Mediu</a:t>
            </a:r>
            <a:r>
              <a:rPr lang="vi-VN" sz="2200" dirty="0" smtClean="0"/>
              <a:t>: participarea într-un proiect de conservare, de ex. de curățare a gunoaielor, curățarea unui râu, îngrijirea animalelor sau a plantelor; îngrijirea grădinii școli; îngrijirea  animale</a:t>
            </a:r>
            <a:r>
              <a:rPr lang="en-US" sz="2200" dirty="0" err="1" smtClean="0"/>
              <a:t>lor</a:t>
            </a:r>
            <a:r>
              <a:rPr lang="vi-VN" sz="2200" dirty="0" smtClean="0"/>
              <a:t> aflate pe cale de dispariție; lucrul intr-o campanie de ecologizare; </a:t>
            </a:r>
            <a:endParaRPr lang="en-US" sz="2200" dirty="0" smtClean="0"/>
          </a:p>
          <a:p>
            <a:pPr algn="just">
              <a:buFont typeface="Wingdings" pitchFamily="2" charset="2"/>
              <a:buChar char="ü"/>
            </a:pPr>
            <a:r>
              <a:rPr lang="vi-VN" sz="2200" b="1" dirty="0" smtClean="0"/>
              <a:t>Munca de caritate</a:t>
            </a:r>
            <a:r>
              <a:rPr lang="vi-VN" sz="2200" dirty="0" smtClean="0"/>
              <a:t>: </a:t>
            </a:r>
            <a:r>
              <a:rPr lang="en-US" sz="2200" dirty="0" err="1" smtClean="0">
                <a:latin typeface="Arial" pitchFamily="34" charset="0"/>
                <a:cs typeface="Arial" pitchFamily="34" charset="0"/>
              </a:rPr>
              <a:t>strangere</a:t>
            </a:r>
            <a:r>
              <a:rPr lang="en-US" sz="2200" dirty="0" smtClean="0">
                <a:latin typeface="Arial" pitchFamily="34" charset="0"/>
                <a:cs typeface="Arial" pitchFamily="34" charset="0"/>
              </a:rPr>
              <a:t> de </a:t>
            </a:r>
            <a:r>
              <a:rPr lang="en-US" sz="2200" dirty="0" err="1" smtClean="0">
                <a:latin typeface="Arial" pitchFamily="34" charset="0"/>
                <a:cs typeface="Arial" pitchFamily="34" charset="0"/>
              </a:rPr>
              <a:t>fonduri</a:t>
            </a:r>
            <a:r>
              <a:rPr lang="vi-VN" sz="2200" dirty="0" smtClean="0">
                <a:latin typeface="Arial" pitchFamily="34" charset="0"/>
                <a:cs typeface="Arial" pitchFamily="34" charset="0"/>
              </a:rPr>
              <a:t> </a:t>
            </a:r>
            <a:r>
              <a:rPr lang="vi-VN" sz="2200" dirty="0" smtClean="0"/>
              <a:t>pentru o cauza sau organizație caritabila; crearea sau întreținerea unui site sau a unei broșuri de caritate; </a:t>
            </a:r>
            <a:endParaRPr lang="en-US" sz="2200" dirty="0" smtClean="0"/>
          </a:p>
          <a:p>
            <a:pPr algn="just">
              <a:buFont typeface="Wingdings" pitchFamily="2" charset="2"/>
              <a:buChar char="ü"/>
            </a:pPr>
            <a:r>
              <a:rPr lang="vi-VN" sz="2200" b="1" dirty="0" smtClean="0"/>
              <a:t>Servicii de urgenta</a:t>
            </a:r>
            <a:r>
              <a:rPr lang="vi-VN" sz="2200" dirty="0" smtClean="0"/>
              <a:t>: Ajutor într-o echipa de servicii de urgenta, de ex: pompieri, salvamari, politie, salvamont, apărare civila, etc</a:t>
            </a:r>
            <a:endParaRPr lang="en-US" sz="2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RIBBON_RGB.jpg"/>
          <p:cNvPicPr>
            <a:picLocks noChangeAspect="1"/>
          </p:cNvPicPr>
          <p:nvPr/>
        </p:nvPicPr>
        <p:blipFill>
          <a:blip r:embed="rId3" cstate="print"/>
          <a:stretch>
            <a:fillRect/>
          </a:stretch>
        </p:blipFill>
        <p:spPr>
          <a:xfrm>
            <a:off x="4071934" y="5181600"/>
            <a:ext cx="5072066" cy="1486449"/>
          </a:xfrm>
          <a:prstGeom prst="rect">
            <a:avLst/>
          </a:prstGeom>
          <a:ln>
            <a:noFill/>
          </a:ln>
          <a:effectLst>
            <a:softEdge rad="112500"/>
          </a:effectLst>
        </p:spPr>
      </p:pic>
      <p:pic>
        <p:nvPicPr>
          <p:cNvPr id="4" name="Content Placeholder 5" descr="RIBBON_RGB.jpg"/>
          <p:cNvPicPr>
            <a:picLocks noChangeAspect="1"/>
          </p:cNvPicPr>
          <p:nvPr/>
        </p:nvPicPr>
        <p:blipFill>
          <a:blip r:embed="rId3" cstate="print">
            <a:lum bright="58000"/>
          </a:blip>
          <a:stretch>
            <a:fillRect/>
          </a:stretch>
        </p:blipFill>
        <p:spPr>
          <a:xfrm>
            <a:off x="0" y="189951"/>
            <a:ext cx="5072066" cy="1486449"/>
          </a:xfrm>
          <a:prstGeom prst="rect">
            <a:avLst/>
          </a:prstGeom>
          <a:ln>
            <a:noFill/>
          </a:ln>
          <a:effectLst>
            <a:softEdge rad="112500"/>
          </a:effectLst>
        </p:spPr>
      </p:pic>
      <p:sp>
        <p:nvSpPr>
          <p:cNvPr id="2" name="Title 1"/>
          <p:cNvSpPr>
            <a:spLocks noGrp="1"/>
          </p:cNvSpPr>
          <p:nvPr>
            <p:ph type="title"/>
          </p:nvPr>
        </p:nvSpPr>
        <p:spPr>
          <a:xfrm>
            <a:off x="2438400" y="46038"/>
            <a:ext cx="5943600" cy="715962"/>
          </a:xfrm>
        </p:spPr>
        <p:txBody>
          <a:bodyPr>
            <a:normAutofit fontScale="90000"/>
          </a:bodyPr>
          <a:lstStyle/>
          <a:p>
            <a:r>
              <a:rPr lang="en-US" b="1" dirty="0" err="1" smtClean="0"/>
              <a:t>Aventura</a:t>
            </a:r>
            <a:r>
              <a:rPr lang="en-US" b="1" dirty="0" smtClean="0"/>
              <a:t> - </a:t>
            </a:r>
            <a:r>
              <a:rPr lang="en-US" b="1" dirty="0" err="1" smtClean="0"/>
              <a:t>exemple</a:t>
            </a:r>
            <a:endParaRPr lang="en-US" b="1" dirty="0"/>
          </a:p>
        </p:txBody>
      </p:sp>
      <p:sp>
        <p:nvSpPr>
          <p:cNvPr id="3" name="Content Placeholder 2"/>
          <p:cNvSpPr>
            <a:spLocks noGrp="1"/>
          </p:cNvSpPr>
          <p:nvPr>
            <p:ph idx="1"/>
          </p:nvPr>
        </p:nvSpPr>
        <p:spPr>
          <a:xfrm>
            <a:off x="228600" y="685800"/>
            <a:ext cx="8610600" cy="2590800"/>
          </a:xfrm>
        </p:spPr>
        <p:txBody>
          <a:bodyPr>
            <a:noAutofit/>
          </a:bodyPr>
          <a:lstStyle/>
          <a:p>
            <a:pPr algn="just">
              <a:buFont typeface="Wingdings" pitchFamily="2" charset="2"/>
              <a:buChar char="ü"/>
            </a:pPr>
            <a:r>
              <a:rPr lang="en-US" sz="2200" dirty="0" err="1" smtClean="0">
                <a:latin typeface="Arial" pitchFamily="34" charset="0"/>
                <a:cs typeface="Arial" pitchFamily="34" charset="0"/>
              </a:rPr>
              <a:t>Echipe</a:t>
            </a:r>
            <a:r>
              <a:rPr lang="en-US" sz="2200" dirty="0" smtClean="0">
                <a:latin typeface="Arial" pitchFamily="34" charset="0"/>
                <a:cs typeface="Arial" pitchFamily="34" charset="0"/>
              </a:rPr>
              <a:t> de minim 4 maxim 7 </a:t>
            </a:r>
            <a:r>
              <a:rPr lang="en-US" sz="2200" dirty="0" err="1" smtClean="0">
                <a:latin typeface="Arial" pitchFamily="34" charset="0"/>
                <a:cs typeface="Arial" pitchFamily="34" charset="0"/>
              </a:rPr>
              <a:t>tineri</a:t>
            </a:r>
            <a:endParaRPr lang="en-US" sz="2200" dirty="0" smtClean="0">
              <a:latin typeface="Arial" pitchFamily="34" charset="0"/>
              <a:cs typeface="Arial" pitchFamily="34" charset="0"/>
            </a:endParaRPr>
          </a:p>
          <a:p>
            <a:pPr algn="just">
              <a:buFont typeface="Wingdings" pitchFamily="2" charset="2"/>
              <a:buChar char="ü"/>
            </a:pPr>
            <a:r>
              <a:rPr lang="en-US" sz="2200" dirty="0" err="1" smtClean="0">
                <a:latin typeface="Arial" pitchFamily="34" charset="0"/>
                <a:cs typeface="Arial" pitchFamily="34" charset="0"/>
              </a:rPr>
              <a:t>Lucru</a:t>
            </a:r>
            <a:r>
              <a:rPr lang="en-US" sz="2200" dirty="0" smtClean="0">
                <a:latin typeface="Arial" pitchFamily="34" charset="0"/>
                <a:cs typeface="Arial" pitchFamily="34" charset="0"/>
              </a:rPr>
              <a:t> in </a:t>
            </a:r>
            <a:r>
              <a:rPr lang="en-US" sz="2200" dirty="0" err="1" smtClean="0">
                <a:latin typeface="Arial" pitchFamily="34" charset="0"/>
                <a:cs typeface="Arial" pitchFamily="34" charset="0"/>
              </a:rPr>
              <a:t>echipa</a:t>
            </a:r>
            <a:r>
              <a:rPr lang="en-US" sz="2200" dirty="0" smtClean="0">
                <a:latin typeface="Arial" pitchFamily="34" charset="0"/>
                <a:cs typeface="Arial" pitchFamily="34" charset="0"/>
              </a:rPr>
              <a:t>, ma </a:t>
            </a:r>
            <a:r>
              <a:rPr lang="en-US" sz="2200" dirty="0" err="1" smtClean="0">
                <a:latin typeface="Arial" pitchFamily="34" charset="0"/>
                <a:cs typeface="Arial" pitchFamily="34" charset="0"/>
              </a:rPr>
              <a:t>bazez</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colegi</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colegii</a:t>
            </a:r>
            <a:r>
              <a:rPr lang="en-US" sz="2200" dirty="0" smtClean="0">
                <a:latin typeface="Arial" pitchFamily="34" charset="0"/>
                <a:cs typeface="Arial" pitchFamily="34" charset="0"/>
              </a:rPr>
              <a:t> se </a:t>
            </a:r>
            <a:r>
              <a:rPr lang="en-US" sz="2200" dirty="0" err="1" smtClean="0">
                <a:latin typeface="Arial" pitchFamily="34" charset="0"/>
                <a:cs typeface="Arial" pitchFamily="34" charset="0"/>
              </a:rPr>
              <a:t>bazeaza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pe</a:t>
            </a:r>
            <a:r>
              <a:rPr lang="en-US" sz="2200" dirty="0" smtClean="0">
                <a:latin typeface="Arial" pitchFamily="34" charset="0"/>
                <a:cs typeface="Arial" pitchFamily="34" charset="0"/>
              </a:rPr>
              <a:t> mine</a:t>
            </a:r>
          </a:p>
          <a:p>
            <a:pPr algn="just">
              <a:buFont typeface="Wingdings" pitchFamily="2" charset="2"/>
              <a:buChar char="ü"/>
            </a:pPr>
            <a:r>
              <a:rPr lang="en-US" sz="2200" dirty="0" err="1" smtClean="0">
                <a:latin typeface="Arial" pitchFamily="34" charset="0"/>
                <a:cs typeface="Arial" pitchFamily="34" charset="0"/>
              </a:rPr>
              <a:t>Greseala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sau</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neglijenta</a:t>
            </a:r>
            <a:r>
              <a:rPr lang="en-US" sz="2200" dirty="0" smtClean="0">
                <a:latin typeface="Arial" pitchFamily="34" charset="0"/>
                <a:cs typeface="Arial" pitchFamily="34" charset="0"/>
              </a:rPr>
              <a:t> mea </a:t>
            </a:r>
            <a:r>
              <a:rPr lang="en-US" sz="2200" dirty="0" err="1" smtClean="0">
                <a:latin typeface="Arial" pitchFamily="34" charset="0"/>
                <a:cs typeface="Arial" pitchFamily="34" charset="0"/>
              </a:rPr>
              <a:t>afecteaza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toata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echipa</a:t>
            </a:r>
            <a:endParaRPr lang="en-US" sz="2200" dirty="0" smtClean="0">
              <a:latin typeface="Arial" pitchFamily="34" charset="0"/>
              <a:cs typeface="Arial" pitchFamily="34" charset="0"/>
            </a:endParaRPr>
          </a:p>
          <a:p>
            <a:pPr algn="just">
              <a:buFont typeface="Wingdings" pitchFamily="2" charset="2"/>
              <a:buChar char="ü"/>
            </a:pPr>
            <a:r>
              <a:rPr lang="en-US" sz="2200" dirty="0" smtClean="0">
                <a:latin typeface="Arial" pitchFamily="34" charset="0"/>
                <a:cs typeface="Arial" pitchFamily="34" charset="0"/>
              </a:rPr>
              <a:t>Instructor, </a:t>
            </a:r>
            <a:r>
              <a:rPr lang="en-US" sz="2200" dirty="0" err="1" smtClean="0">
                <a:latin typeface="Arial" pitchFamily="34" charset="0"/>
                <a:cs typeface="Arial" pitchFamily="34" charset="0"/>
              </a:rPr>
              <a:t>supraveghetor</a:t>
            </a:r>
            <a:r>
              <a:rPr lang="en-US" sz="2200" dirty="0" smtClean="0">
                <a:latin typeface="Arial" pitchFamily="34" charset="0"/>
                <a:cs typeface="Arial" pitchFamily="34" charset="0"/>
              </a:rPr>
              <a:t>, evaluator</a:t>
            </a:r>
          </a:p>
          <a:p>
            <a:pPr algn="just">
              <a:buFont typeface="Wingdings" pitchFamily="2" charset="2"/>
              <a:buChar char="ü"/>
            </a:pPr>
            <a:r>
              <a:rPr lang="en-US" sz="2200" dirty="0" err="1" smtClean="0">
                <a:latin typeface="Arial" pitchFamily="34" charset="0"/>
                <a:cs typeface="Arial" pitchFamily="34" charset="0"/>
              </a:rPr>
              <a:t>Excursii</a:t>
            </a:r>
            <a:r>
              <a:rPr lang="en-US" sz="2200" dirty="0" smtClean="0">
                <a:latin typeface="Arial" pitchFamily="34" charset="0"/>
                <a:cs typeface="Arial" pitchFamily="34" charset="0"/>
              </a:rPr>
              <a:t> de </a:t>
            </a:r>
            <a:r>
              <a:rPr lang="en-US" sz="2200" dirty="0" err="1" smtClean="0">
                <a:latin typeface="Arial" pitchFamily="34" charset="0"/>
                <a:cs typeface="Arial" pitchFamily="34" charset="0"/>
              </a:rPr>
              <a:t>antrenament</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tabere</a:t>
            </a:r>
            <a:r>
              <a:rPr lang="en-US" sz="2200" dirty="0" smtClean="0">
                <a:latin typeface="Arial" pitchFamily="34" charset="0"/>
                <a:cs typeface="Arial" pitchFamily="34" charset="0"/>
              </a:rPr>
              <a:t> de </a:t>
            </a:r>
            <a:r>
              <a:rPr lang="en-US" sz="2200" dirty="0" err="1" smtClean="0">
                <a:latin typeface="Arial" pitchFamily="34" charset="0"/>
                <a:cs typeface="Arial" pitchFamily="34" charset="0"/>
              </a:rPr>
              <a:t>instruire</a:t>
            </a:r>
            <a:endParaRPr lang="en-US" sz="2200" dirty="0" smtClean="0">
              <a:latin typeface="Arial" pitchFamily="34" charset="0"/>
              <a:cs typeface="Arial" pitchFamily="34" charset="0"/>
            </a:endParaRPr>
          </a:p>
          <a:p>
            <a:pPr algn="just">
              <a:buFont typeface="Wingdings" pitchFamily="2" charset="2"/>
              <a:buChar char="ü"/>
            </a:pPr>
            <a:r>
              <a:rPr lang="en-US" sz="2200" dirty="0" err="1" smtClean="0">
                <a:latin typeface="Arial" pitchFamily="34" charset="0"/>
                <a:cs typeface="Arial" pitchFamily="34" charset="0"/>
              </a:rPr>
              <a:t>Explorare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sau</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expeditie</a:t>
            </a:r>
            <a:endParaRPr lang="en-US" sz="2200" dirty="0" smtClean="0">
              <a:latin typeface="Arial" pitchFamily="34" charset="0"/>
              <a:cs typeface="Arial" pitchFamily="34" charset="0"/>
            </a:endParaRPr>
          </a:p>
          <a:p>
            <a:pPr algn="just">
              <a:buFont typeface="Wingdings" pitchFamily="2" charset="2"/>
              <a:buChar char="ü"/>
            </a:pPr>
            <a:endParaRPr lang="en-US" sz="2200" dirty="0" smtClean="0">
              <a:latin typeface="Arial" pitchFamily="34" charset="0"/>
              <a:cs typeface="Arial" pitchFamily="34" charset="0"/>
            </a:endParaRPr>
          </a:p>
        </p:txBody>
      </p:sp>
      <p:cxnSp>
        <p:nvCxnSpPr>
          <p:cNvPr id="6" name="Straight Connector 5"/>
          <p:cNvCxnSpPr/>
          <p:nvPr/>
        </p:nvCxnSpPr>
        <p:spPr>
          <a:xfrm>
            <a:off x="685800" y="3429000"/>
            <a:ext cx="7086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 y="3819942"/>
            <a:ext cx="8610600" cy="2123658"/>
          </a:xfrm>
          <a:prstGeom prst="rect">
            <a:avLst/>
          </a:prstGeom>
        </p:spPr>
        <p:txBody>
          <a:bodyPr wrap="square">
            <a:spAutoFit/>
          </a:bodyPr>
          <a:lstStyle/>
          <a:p>
            <a:pPr algn="just">
              <a:buFont typeface="Wingdings" pitchFamily="2" charset="2"/>
              <a:buChar char="ü"/>
            </a:pPr>
            <a:r>
              <a:rPr lang="en-US" sz="2200" dirty="0" err="1" smtClean="0">
                <a:latin typeface="Arial" pitchFamily="34" charset="0"/>
                <a:cs typeface="Arial" pitchFamily="34" charset="0"/>
              </a:rPr>
              <a:t>Expeditie</a:t>
            </a:r>
            <a:r>
              <a:rPr lang="en-US" sz="2200" dirty="0" smtClean="0">
                <a:latin typeface="Arial" pitchFamily="34" charset="0"/>
                <a:cs typeface="Arial" pitchFamily="34" charset="0"/>
              </a:rPr>
              <a:t> in </a:t>
            </a:r>
            <a:r>
              <a:rPr lang="en-US" sz="2200" dirty="0" err="1" smtClean="0">
                <a:latin typeface="Arial" pitchFamily="34" charset="0"/>
                <a:cs typeface="Arial" pitchFamily="34" charset="0"/>
              </a:rPr>
              <a:t>masivul</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Ciucas</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atingerea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celui</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mai</a:t>
            </a:r>
            <a:r>
              <a:rPr lang="en-US" sz="2200" dirty="0" smtClean="0">
                <a:latin typeface="Arial" pitchFamily="34" charset="0"/>
                <a:cs typeface="Arial" pitchFamily="34" charset="0"/>
              </a:rPr>
              <a:t> mare </a:t>
            </a:r>
            <a:r>
              <a:rPr lang="en-US" sz="2200" dirty="0" err="1" smtClean="0">
                <a:latin typeface="Arial" pitchFamily="34" charset="0"/>
                <a:cs typeface="Arial" pitchFamily="34" charset="0"/>
              </a:rPr>
              <a:t>varf</a:t>
            </a:r>
            <a:endParaRPr lang="en-US" sz="2200" dirty="0" smtClean="0">
              <a:latin typeface="Arial" pitchFamily="34" charset="0"/>
              <a:cs typeface="Arial" pitchFamily="34" charset="0"/>
            </a:endParaRPr>
          </a:p>
          <a:p>
            <a:pPr algn="just">
              <a:buFont typeface="Wingdings" pitchFamily="2" charset="2"/>
              <a:buChar char="ü"/>
            </a:pPr>
            <a:r>
              <a:rPr lang="en-US" sz="2200" dirty="0" err="1" smtClean="0">
                <a:latin typeface="Arial" pitchFamily="34" charset="0"/>
                <a:cs typeface="Arial" pitchFamily="34" charset="0"/>
              </a:rPr>
              <a:t>Explorarea</a:t>
            </a:r>
            <a:r>
              <a:rPr lang="en-US" sz="2200" dirty="0" smtClean="0">
                <a:latin typeface="Arial" pitchFamily="34" charset="0"/>
                <a:cs typeface="Arial" pitchFamily="34" charset="0"/>
              </a:rPr>
              <a:t> a 10 </a:t>
            </a:r>
            <a:r>
              <a:rPr lang="en-US" sz="2200" dirty="0" err="1" smtClean="0">
                <a:latin typeface="Arial" pitchFamily="34" charset="0"/>
                <a:cs typeface="Arial" pitchFamily="34" charset="0"/>
              </a:rPr>
              <a:t>pesteri</a:t>
            </a:r>
            <a:r>
              <a:rPr lang="en-US" sz="2200" dirty="0" smtClean="0">
                <a:latin typeface="Arial" pitchFamily="34" charset="0"/>
                <a:cs typeface="Arial" pitchFamily="34" charset="0"/>
              </a:rPr>
              <a:t> din </a:t>
            </a:r>
            <a:r>
              <a:rPr lang="en-US" sz="2200" dirty="0" err="1" smtClean="0">
                <a:latin typeface="Arial" pitchFamily="34" charset="0"/>
                <a:cs typeface="Arial" pitchFamily="34" charset="0"/>
              </a:rPr>
              <a:t>Apuseni</a:t>
            </a:r>
            <a:endParaRPr lang="en-US" sz="2200" dirty="0" smtClean="0">
              <a:latin typeface="Arial" pitchFamily="34" charset="0"/>
              <a:cs typeface="Arial" pitchFamily="34" charset="0"/>
            </a:endParaRPr>
          </a:p>
          <a:p>
            <a:pPr algn="just">
              <a:buFont typeface="Wingdings" pitchFamily="2" charset="2"/>
              <a:buChar char="ü"/>
            </a:pPr>
            <a:r>
              <a:rPr lang="en-US" sz="2200" dirty="0" err="1" smtClean="0">
                <a:latin typeface="Arial" pitchFamily="34" charset="0"/>
                <a:cs typeface="Arial" pitchFamily="34" charset="0"/>
              </a:rPr>
              <a:t>Colectarea</a:t>
            </a:r>
            <a:r>
              <a:rPr lang="en-US" sz="2200" dirty="0" smtClean="0">
                <a:latin typeface="Arial" pitchFamily="34" charset="0"/>
                <a:cs typeface="Arial" pitchFamily="34" charset="0"/>
              </a:rPr>
              <a:t> de </a:t>
            </a:r>
            <a:r>
              <a:rPr lang="en-US" sz="2200" dirty="0" err="1" smtClean="0">
                <a:latin typeface="Arial" pitchFamily="34" charset="0"/>
                <a:cs typeface="Arial" pitchFamily="34" charset="0"/>
              </a:rPr>
              <a:t>legende</a:t>
            </a:r>
            <a:r>
              <a:rPr lang="en-US" sz="2200" dirty="0" smtClean="0">
                <a:latin typeface="Arial" pitchFamily="34" charset="0"/>
                <a:cs typeface="Arial" pitchFamily="34" charset="0"/>
              </a:rPr>
              <a:t> din </a:t>
            </a:r>
            <a:r>
              <a:rPr lang="en-US" sz="2200" dirty="0" err="1" smtClean="0">
                <a:latin typeface="Arial" pitchFamily="34" charset="0"/>
                <a:cs typeface="Arial" pitchFamily="34" charset="0"/>
              </a:rPr>
              <a:t>Ceahlau</a:t>
            </a:r>
            <a:endParaRPr lang="en-US" sz="2200" dirty="0" smtClean="0">
              <a:latin typeface="Arial" pitchFamily="34" charset="0"/>
              <a:cs typeface="Arial" pitchFamily="34" charset="0"/>
            </a:endParaRPr>
          </a:p>
          <a:p>
            <a:pPr algn="just">
              <a:buFont typeface="Wingdings" pitchFamily="2" charset="2"/>
              <a:buChar char="ü"/>
            </a:pPr>
            <a:r>
              <a:rPr lang="en-US" sz="2200" dirty="0" err="1" smtClean="0">
                <a:latin typeface="Arial" pitchFamily="34" charset="0"/>
                <a:cs typeface="Arial" pitchFamily="34" charset="0"/>
              </a:rPr>
              <a:t>Parcurgerea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drumului</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Vitoriei</a:t>
            </a:r>
            <a:r>
              <a:rPr lang="en-US" sz="2200" dirty="0" smtClean="0">
                <a:latin typeface="Arial" pitchFamily="34" charset="0"/>
                <a:cs typeface="Arial" pitchFamily="34" charset="0"/>
              </a:rPr>
              <a:t> Lipan, </a:t>
            </a:r>
            <a:r>
              <a:rPr lang="en-US" sz="2200" dirty="0" err="1" smtClean="0">
                <a:latin typeface="Arial" pitchFamily="34" charset="0"/>
                <a:cs typeface="Arial" pitchFamily="34" charset="0"/>
              </a:rPr>
              <a:t>confruntarea</a:t>
            </a:r>
            <a:r>
              <a:rPr lang="en-US" sz="2200" dirty="0" smtClean="0">
                <a:latin typeface="Arial" pitchFamily="34" charset="0"/>
                <a:cs typeface="Arial" pitchFamily="34" charset="0"/>
              </a:rPr>
              <a:t> cu “</a:t>
            </a:r>
            <a:r>
              <a:rPr lang="en-US" sz="2200" dirty="0" err="1" smtClean="0">
                <a:latin typeface="Arial" pitchFamily="34" charset="0"/>
                <a:cs typeface="Arial" pitchFamily="34" charset="0"/>
              </a:rPr>
              <a:t>Baltagul</a:t>
            </a:r>
            <a:r>
              <a:rPr lang="en-US" sz="2200" dirty="0" smtClean="0">
                <a:latin typeface="Arial" pitchFamily="34" charset="0"/>
                <a:cs typeface="Arial" pitchFamily="34" charset="0"/>
              </a:rPr>
              <a:t>”</a:t>
            </a:r>
          </a:p>
          <a:p>
            <a:pPr algn="just">
              <a:buFont typeface="Wingdings" pitchFamily="2" charset="2"/>
              <a:buChar char="ü"/>
            </a:pPr>
            <a:r>
              <a:rPr lang="en-US" sz="2200" dirty="0" smtClean="0">
                <a:latin typeface="Arial" pitchFamily="34" charset="0"/>
                <a:cs typeface="Arial" pitchFamily="34" charset="0"/>
              </a:rPr>
              <a:t>Cu </a:t>
            </a:r>
            <a:r>
              <a:rPr lang="en-US" sz="2200" dirty="0" err="1" smtClean="0">
                <a:latin typeface="Arial" pitchFamily="34" charset="0"/>
                <a:cs typeface="Arial" pitchFamily="34" charset="0"/>
              </a:rPr>
              <a:t>caiacul</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Izvorul</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Muntelui</a:t>
            </a:r>
            <a:r>
              <a:rPr lang="en-US" sz="2200" dirty="0" smtClean="0">
                <a:latin typeface="Arial" pitchFamily="34" charset="0"/>
                <a:cs typeface="Arial" pitchFamily="34" charset="0"/>
              </a:rPr>
              <a:t>”</a:t>
            </a:r>
          </a:p>
          <a:p>
            <a:pPr algn="just">
              <a:buFont typeface="Wingdings" pitchFamily="2" charset="2"/>
              <a:buChar char="ü"/>
            </a:pPr>
            <a:r>
              <a:rPr lang="en-US" sz="2200" dirty="0" smtClean="0">
                <a:latin typeface="Arial" pitchFamily="34" charset="0"/>
                <a:cs typeface="Arial" pitchFamily="34" charset="0"/>
              </a:rPr>
              <a:t>Cu </a:t>
            </a:r>
            <a:r>
              <a:rPr lang="en-US" sz="2200" dirty="0" err="1" smtClean="0">
                <a:latin typeface="Arial" pitchFamily="34" charset="0"/>
                <a:cs typeface="Arial" pitchFamily="34" charset="0"/>
              </a:rPr>
              <a:t>bicicleta</a:t>
            </a:r>
            <a:r>
              <a:rPr lang="en-US" sz="2200" dirty="0" smtClean="0">
                <a:latin typeface="Arial" pitchFamily="34" charset="0"/>
                <a:cs typeface="Arial" pitchFamily="34" charset="0"/>
              </a:rPr>
              <a:t> in </a:t>
            </a:r>
            <a:r>
              <a:rPr lang="en-US" sz="2200" dirty="0" err="1" smtClean="0">
                <a:latin typeface="Arial" pitchFamily="34" charset="0"/>
                <a:cs typeface="Arial" pitchFamily="34" charset="0"/>
              </a:rPr>
              <a:t>jurul</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judetului</a:t>
            </a:r>
            <a:endParaRPr lang="en-US" sz="2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2000"/>
                                        <p:tgtEl>
                                          <p:spTgt spid="7">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1" end="1"/>
                                            </p:txEl>
                                          </p:spTgt>
                                        </p:tgtEl>
                                        <p:attrNameLst>
                                          <p:attrName>style.visibility</p:attrName>
                                        </p:attrNameLst>
                                      </p:cBhvr>
                                      <p:to>
                                        <p:strVal val="visible"/>
                                      </p:to>
                                    </p:set>
                                    <p:animEffect transition="in" filter="fade">
                                      <p:cBhvr>
                                        <p:cTn id="30" dur="2000"/>
                                        <p:tgtEl>
                                          <p:spTgt spid="7">
                                            <p:txEl>
                                              <p:pRg st="1" end="1"/>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fade">
                                      <p:cBhvr>
                                        <p:cTn id="33" dur="2000"/>
                                        <p:tgtEl>
                                          <p:spTgt spid="7">
                                            <p:txEl>
                                              <p:pRg st="2" end="2"/>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xEl>
                                              <p:pRg st="3" end="3"/>
                                            </p:txEl>
                                          </p:spTgt>
                                        </p:tgtEl>
                                        <p:attrNameLst>
                                          <p:attrName>style.visibility</p:attrName>
                                        </p:attrNameLst>
                                      </p:cBhvr>
                                      <p:to>
                                        <p:strVal val="visible"/>
                                      </p:to>
                                    </p:set>
                                    <p:animEffect transition="in" filter="fade">
                                      <p:cBhvr>
                                        <p:cTn id="36" dur="2000"/>
                                        <p:tgtEl>
                                          <p:spTgt spid="7">
                                            <p:txEl>
                                              <p:pRg st="3" end="3"/>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animEffect transition="in" filter="fade">
                                      <p:cBhvr>
                                        <p:cTn id="39" dur="2000"/>
                                        <p:tgtEl>
                                          <p:spTgt spid="7">
                                            <p:txEl>
                                              <p:pRg st="4" end="4"/>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2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7"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IBBON_RGB.jpg"/>
          <p:cNvPicPr>
            <a:picLocks noChangeAspect="1"/>
          </p:cNvPicPr>
          <p:nvPr/>
        </p:nvPicPr>
        <p:blipFill>
          <a:blip r:embed="rId3" cstate="print">
            <a:lum bright="58000"/>
          </a:blip>
          <a:stretch>
            <a:fillRect/>
          </a:stretch>
        </p:blipFill>
        <p:spPr>
          <a:xfrm flipH="1">
            <a:off x="5562600" y="418551"/>
            <a:ext cx="3386134" cy="1181649"/>
          </a:xfrm>
          <a:prstGeom prst="rect">
            <a:avLst/>
          </a:prstGeom>
          <a:ln>
            <a:noFill/>
          </a:ln>
          <a:effectLst>
            <a:softEdge rad="112500"/>
          </a:effectLst>
        </p:spPr>
      </p:pic>
      <p:sp>
        <p:nvSpPr>
          <p:cNvPr id="2" name="Title 1"/>
          <p:cNvSpPr>
            <a:spLocks noGrp="1"/>
          </p:cNvSpPr>
          <p:nvPr>
            <p:ph type="title"/>
          </p:nvPr>
        </p:nvSpPr>
        <p:spPr>
          <a:xfrm>
            <a:off x="1295400" y="46038"/>
            <a:ext cx="7086600" cy="715962"/>
          </a:xfrm>
        </p:spPr>
        <p:txBody>
          <a:bodyPr>
            <a:normAutofit fontScale="90000"/>
          </a:bodyPr>
          <a:lstStyle/>
          <a:p>
            <a:r>
              <a:rPr lang="en-US" b="1" dirty="0" err="1" smtClean="0"/>
              <a:t>Ce</a:t>
            </a:r>
            <a:r>
              <a:rPr lang="en-US" b="1" dirty="0" smtClean="0"/>
              <a:t> </a:t>
            </a:r>
            <a:r>
              <a:rPr lang="en-US" b="1" dirty="0" err="1" smtClean="0"/>
              <a:t>urmeaza</a:t>
            </a:r>
            <a:r>
              <a:rPr lang="en-US" b="1" dirty="0" smtClean="0"/>
              <a:t>?</a:t>
            </a:r>
            <a:endParaRPr lang="en-US" b="1" dirty="0"/>
          </a:p>
        </p:txBody>
      </p:sp>
      <p:sp>
        <p:nvSpPr>
          <p:cNvPr id="3" name="Content Placeholder 2"/>
          <p:cNvSpPr>
            <a:spLocks noGrp="1"/>
          </p:cNvSpPr>
          <p:nvPr>
            <p:ph idx="1"/>
          </p:nvPr>
        </p:nvSpPr>
        <p:spPr>
          <a:xfrm>
            <a:off x="228600" y="685800"/>
            <a:ext cx="8610600" cy="5715000"/>
          </a:xfrm>
        </p:spPr>
        <p:txBody>
          <a:bodyPr>
            <a:noAutofit/>
          </a:bodyPr>
          <a:lstStyle/>
          <a:p>
            <a:pPr algn="just">
              <a:buFont typeface="Wingdings" pitchFamily="2" charset="2"/>
              <a:buChar char="ü"/>
            </a:pPr>
            <a:r>
              <a:rPr lang="en-US" sz="2200" dirty="0" smtClean="0">
                <a:latin typeface="Arial" pitchFamily="34" charset="0"/>
                <a:cs typeface="Arial" pitchFamily="34" charset="0"/>
              </a:rPr>
              <a:t>Nu </a:t>
            </a:r>
            <a:r>
              <a:rPr lang="en-US" sz="2200" dirty="0" err="1" smtClean="0">
                <a:latin typeface="Arial" pitchFamily="34" charset="0"/>
                <a:cs typeface="Arial" pitchFamily="34" charset="0"/>
              </a:rPr>
              <a:t>sunt</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costuri</a:t>
            </a:r>
            <a:r>
              <a:rPr lang="en-US" sz="2200" dirty="0" smtClean="0">
                <a:latin typeface="Arial" pitchFamily="34" charset="0"/>
                <a:cs typeface="Arial" pitchFamily="34" charset="0"/>
              </a:rPr>
              <a:t> legate de </a:t>
            </a:r>
            <a:r>
              <a:rPr lang="en-US" sz="2200" dirty="0" err="1" smtClean="0">
                <a:latin typeface="Arial" pitchFamily="34" charset="0"/>
                <a:cs typeface="Arial" pitchFamily="34" charset="0"/>
              </a:rPr>
              <a:t>inscriere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sau</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participare</a:t>
            </a:r>
            <a:r>
              <a:rPr lang="en-US" sz="2200" dirty="0" smtClean="0">
                <a:latin typeface="Arial" pitchFamily="34" charset="0"/>
                <a:cs typeface="Arial" pitchFamily="34" charset="0"/>
              </a:rPr>
              <a:t>.</a:t>
            </a:r>
          </a:p>
          <a:p>
            <a:pPr algn="just">
              <a:buFont typeface="Wingdings" pitchFamily="2" charset="2"/>
              <a:buChar char="ü"/>
            </a:pPr>
            <a:r>
              <a:rPr lang="en-US" sz="2200" dirty="0" err="1" smtClean="0">
                <a:latin typeface="Arial" pitchFamily="34" charset="0"/>
                <a:cs typeface="Arial" pitchFamily="34" charset="0"/>
              </a:rPr>
              <a:t>Vorbesc</a:t>
            </a:r>
            <a:r>
              <a:rPr lang="en-US" sz="2200" dirty="0" smtClean="0">
                <a:latin typeface="Arial" pitchFamily="34" charset="0"/>
                <a:cs typeface="Arial" pitchFamily="34" charset="0"/>
              </a:rPr>
              <a:t> cu </a:t>
            </a:r>
            <a:r>
              <a:rPr lang="en-US" sz="2200" dirty="0" err="1" smtClean="0">
                <a:latin typeface="Arial" pitchFamily="34" charset="0"/>
                <a:cs typeface="Arial" pitchFamily="34" charset="0"/>
              </a:rPr>
              <a:t>parintii</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Aleg</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liderul</a:t>
            </a:r>
            <a:r>
              <a:rPr lang="en-US" sz="2200" dirty="0" smtClean="0">
                <a:latin typeface="Arial" pitchFamily="34" charset="0"/>
                <a:cs typeface="Arial" pitchFamily="34" charset="0"/>
              </a:rPr>
              <a:t>. </a:t>
            </a:r>
          </a:p>
          <a:p>
            <a:pPr algn="just">
              <a:buFont typeface="Wingdings" pitchFamily="2" charset="2"/>
              <a:buChar char="ü"/>
            </a:pPr>
            <a:r>
              <a:rPr lang="en-US" sz="2200" dirty="0" smtClean="0">
                <a:latin typeface="Arial" pitchFamily="34" charset="0"/>
                <a:cs typeface="Arial" pitchFamily="34" charset="0"/>
              </a:rPr>
              <a:t>Ma </a:t>
            </a:r>
            <a:r>
              <a:rPr lang="en-US" sz="2200" dirty="0" err="1" smtClean="0">
                <a:latin typeface="Arial" pitchFamily="34" charset="0"/>
                <a:cs typeface="Arial" pitchFamily="34" charset="0"/>
              </a:rPr>
              <a:t>gandesc</a:t>
            </a:r>
            <a:r>
              <a:rPr lang="en-US" sz="2200" dirty="0" smtClean="0">
                <a:latin typeface="Arial" pitchFamily="34" charset="0"/>
                <a:cs typeface="Arial" pitchFamily="34" charset="0"/>
              </a:rPr>
              <a:t> cu </a:t>
            </a:r>
            <a:r>
              <a:rPr lang="en-US" sz="2200" dirty="0" err="1" smtClean="0">
                <a:latin typeface="Arial" pitchFamily="34" charset="0"/>
                <a:cs typeface="Arial" pitchFamily="34" charset="0"/>
              </a:rPr>
              <a:t>atentie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activitati</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vreau</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obiective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si</a:t>
            </a:r>
            <a:r>
              <a:rPr lang="en-US" sz="2200" dirty="0" smtClean="0">
                <a:latin typeface="Arial" pitchFamily="34" charset="0"/>
                <a:cs typeface="Arial" pitchFamily="34" charset="0"/>
              </a:rPr>
              <a:t> la </a:t>
            </a:r>
            <a:r>
              <a:rPr lang="en-US" sz="2200" dirty="0" err="1" smtClean="0">
                <a:latin typeface="Arial" pitchFamily="34" charset="0"/>
                <a:cs typeface="Arial" pitchFamily="34" charset="0"/>
              </a:rPr>
              <a:t>ce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nivel</a:t>
            </a:r>
            <a:r>
              <a:rPr lang="en-US" sz="2200" dirty="0" smtClean="0">
                <a:latin typeface="Arial" pitchFamily="34" charset="0"/>
                <a:cs typeface="Arial" pitchFamily="34" charset="0"/>
              </a:rPr>
              <a:t>. </a:t>
            </a:r>
          </a:p>
          <a:p>
            <a:pPr algn="just">
              <a:buFont typeface="Wingdings" pitchFamily="2" charset="2"/>
              <a:buChar char="ü"/>
            </a:pPr>
            <a:r>
              <a:rPr lang="en-US" sz="2200" dirty="0" smtClean="0">
                <a:latin typeface="Arial" pitchFamily="34" charset="0"/>
                <a:cs typeface="Arial" pitchFamily="34" charset="0"/>
              </a:rPr>
              <a:t>ATENTIE: </a:t>
            </a:r>
            <a:r>
              <a:rPr lang="en-US" sz="2200" dirty="0" err="1" smtClean="0">
                <a:latin typeface="Arial" pitchFamily="34" charset="0"/>
                <a:cs typeface="Arial" pitchFamily="34" charset="0"/>
              </a:rPr>
              <a:t>Trei</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luni</a:t>
            </a:r>
            <a:r>
              <a:rPr lang="en-US" sz="2200" dirty="0" smtClean="0">
                <a:latin typeface="Arial" pitchFamily="34" charset="0"/>
                <a:cs typeface="Arial" pitchFamily="34" charset="0"/>
              </a:rPr>
              <a:t> de </a:t>
            </a:r>
            <a:r>
              <a:rPr lang="en-US" sz="2200" dirty="0" err="1" smtClean="0">
                <a:latin typeface="Arial" pitchFamily="34" charset="0"/>
                <a:cs typeface="Arial" pitchFamily="34" charset="0"/>
              </a:rPr>
              <a:t>zile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macar</a:t>
            </a:r>
            <a:r>
              <a:rPr lang="en-US" sz="2200" dirty="0" smtClean="0">
                <a:latin typeface="Arial" pitchFamily="34" charset="0"/>
                <a:cs typeface="Arial" pitchFamily="34" charset="0"/>
              </a:rPr>
              <a:t> o </a:t>
            </a:r>
            <a:r>
              <a:rPr lang="en-US" sz="2200" dirty="0" err="1" smtClean="0">
                <a:latin typeface="Arial" pitchFamily="34" charset="0"/>
                <a:cs typeface="Arial" pitchFamily="34" charset="0"/>
              </a:rPr>
              <a:t>ora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saptamana</a:t>
            </a:r>
            <a:r>
              <a:rPr lang="en-US" sz="2200" dirty="0" smtClean="0">
                <a:latin typeface="Arial" pitchFamily="34" charset="0"/>
                <a:cs typeface="Arial" pitchFamily="34" charset="0"/>
              </a:rPr>
              <a:t> / </a:t>
            </a:r>
            <a:r>
              <a:rPr lang="en-US" sz="2200" dirty="0" err="1" smtClean="0">
                <a:latin typeface="Arial" pitchFamily="34" charset="0"/>
                <a:cs typeface="Arial" pitchFamily="34" charset="0"/>
              </a:rPr>
              <a:t>activitate</a:t>
            </a:r>
            <a:endParaRPr lang="en-US" sz="2200" dirty="0" smtClean="0">
              <a:latin typeface="Arial" pitchFamily="34" charset="0"/>
              <a:cs typeface="Arial" pitchFamily="34" charset="0"/>
            </a:endParaRPr>
          </a:p>
          <a:p>
            <a:pPr algn="just">
              <a:buFont typeface="Wingdings" pitchFamily="2" charset="2"/>
              <a:buChar char="ü"/>
            </a:pPr>
            <a:r>
              <a:rPr lang="en-US" sz="2200" dirty="0" err="1" smtClean="0">
                <a:latin typeface="Arial" pitchFamily="34" charset="0"/>
                <a:cs typeface="Arial" pitchFamily="34" charset="0"/>
              </a:rPr>
              <a:t>Completez</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formularul</a:t>
            </a:r>
            <a:r>
              <a:rPr lang="en-US" sz="2200" dirty="0" smtClean="0">
                <a:latin typeface="Arial" pitchFamily="34" charset="0"/>
                <a:cs typeface="Arial" pitchFamily="34" charset="0"/>
              </a:rPr>
              <a:t> de </a:t>
            </a:r>
            <a:r>
              <a:rPr lang="en-US" sz="2200" dirty="0" err="1" smtClean="0">
                <a:latin typeface="Arial" pitchFamily="34" charset="0"/>
                <a:cs typeface="Arial" pitchFamily="34" charset="0"/>
              </a:rPr>
              <a:t>inscriere</a:t>
            </a:r>
            <a:endParaRPr lang="en-US" sz="2200" dirty="0" smtClean="0">
              <a:latin typeface="Arial" pitchFamily="34" charset="0"/>
              <a:cs typeface="Arial" pitchFamily="34" charset="0"/>
            </a:endParaRPr>
          </a:p>
          <a:p>
            <a:pPr algn="just">
              <a:buFont typeface="Wingdings" pitchFamily="2" charset="2"/>
              <a:buChar char="ü"/>
            </a:pPr>
            <a:r>
              <a:rPr lang="en-US" sz="2200" dirty="0" err="1" smtClean="0">
                <a:latin typeface="Arial" pitchFamily="34" charset="0"/>
                <a:cs typeface="Arial" pitchFamily="34" charset="0"/>
              </a:rPr>
              <a:t>Incep</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activitatile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completez</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fisa</a:t>
            </a:r>
            <a:r>
              <a:rPr lang="en-US" sz="2200" dirty="0" smtClean="0">
                <a:latin typeface="Arial" pitchFamily="34" charset="0"/>
                <a:cs typeface="Arial" pitchFamily="34" charset="0"/>
              </a:rPr>
              <a:t> de </a:t>
            </a:r>
            <a:r>
              <a:rPr lang="en-US" sz="2200" dirty="0" err="1" smtClean="0">
                <a:latin typeface="Arial" pitchFamily="34" charset="0"/>
                <a:cs typeface="Arial" pitchFamily="34" charset="0"/>
              </a:rPr>
              <a:t>activitati</a:t>
            </a:r>
            <a:r>
              <a:rPr lang="en-US" sz="2200" dirty="0" smtClean="0">
                <a:latin typeface="Arial" pitchFamily="34" charset="0"/>
                <a:cs typeface="Arial" pitchFamily="34" charset="0"/>
              </a:rPr>
              <a:t>, tin </a:t>
            </a:r>
            <a:r>
              <a:rPr lang="en-US" sz="2200" dirty="0" err="1" smtClean="0">
                <a:latin typeface="Arial" pitchFamily="34" charset="0"/>
                <a:cs typeface="Arial" pitchFamily="34" charset="0"/>
              </a:rPr>
              <a:t>legatura</a:t>
            </a:r>
            <a:r>
              <a:rPr lang="en-US" sz="2200" dirty="0" smtClean="0">
                <a:latin typeface="Arial" pitchFamily="34" charset="0"/>
                <a:cs typeface="Arial" pitchFamily="34" charset="0"/>
              </a:rPr>
              <a:t> cu </a:t>
            </a:r>
            <a:r>
              <a:rPr lang="en-US" sz="2200" dirty="0" err="1" smtClean="0">
                <a:latin typeface="Arial" pitchFamily="34" charset="0"/>
                <a:cs typeface="Arial" pitchFamily="34" charset="0"/>
              </a:rPr>
              <a:t>liderul</a:t>
            </a:r>
            <a:r>
              <a:rPr lang="en-US" sz="2200" dirty="0" smtClean="0">
                <a:latin typeface="Arial" pitchFamily="34" charset="0"/>
                <a:cs typeface="Arial" pitchFamily="34" charset="0"/>
              </a:rPr>
              <a:t>. </a:t>
            </a:r>
          </a:p>
          <a:p>
            <a:pPr algn="just">
              <a:buFont typeface="Wingdings" pitchFamily="2" charset="2"/>
              <a:buChar char="ü"/>
            </a:pPr>
            <a:r>
              <a:rPr lang="en-US" sz="2200" dirty="0" err="1" smtClean="0">
                <a:latin typeface="Arial" pitchFamily="34" charset="0"/>
                <a:cs typeface="Arial" pitchFamily="34" charset="0"/>
              </a:rPr>
              <a:t>Particip</a:t>
            </a:r>
            <a:r>
              <a:rPr lang="en-US" sz="2200" dirty="0" smtClean="0">
                <a:latin typeface="Arial" pitchFamily="34" charset="0"/>
                <a:cs typeface="Arial" pitchFamily="34" charset="0"/>
              </a:rPr>
              <a:t> la </a:t>
            </a:r>
            <a:r>
              <a:rPr lang="en-US" sz="2200" dirty="0" err="1" smtClean="0">
                <a:latin typeface="Arial" pitchFamily="34" charset="0"/>
                <a:cs typeface="Arial" pitchFamily="34" charset="0"/>
              </a:rPr>
              <a:t>intalnirile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periodice</a:t>
            </a:r>
            <a:r>
              <a:rPr lang="en-US" sz="2200" dirty="0" smtClean="0">
                <a:latin typeface="Arial" pitchFamily="34" charset="0"/>
                <a:cs typeface="Arial" pitchFamily="34" charset="0"/>
              </a:rPr>
              <a:t> cu </a:t>
            </a:r>
            <a:r>
              <a:rPr lang="en-US" sz="2200" dirty="0" err="1" smtClean="0">
                <a:latin typeface="Arial" pitchFamily="34" charset="0"/>
                <a:cs typeface="Arial" pitchFamily="34" charset="0"/>
              </a:rPr>
              <a:t>liderul</a:t>
            </a:r>
            <a:r>
              <a:rPr lang="en-US" sz="2200" dirty="0" smtClean="0">
                <a:latin typeface="Arial" pitchFamily="34" charset="0"/>
                <a:cs typeface="Arial" pitchFamily="34" charset="0"/>
              </a:rPr>
              <a:t>.</a:t>
            </a:r>
          </a:p>
          <a:p>
            <a:pPr algn="just">
              <a:buFont typeface="Wingdings" pitchFamily="2" charset="2"/>
              <a:buChar char="ü"/>
            </a:pPr>
            <a:r>
              <a:rPr lang="en-US" sz="2200" dirty="0" err="1" smtClean="0">
                <a:latin typeface="Arial" pitchFamily="34" charset="0"/>
                <a:cs typeface="Arial" pitchFamily="34" charset="0"/>
              </a:rPr>
              <a:t>Incepe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Aventura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Particip</a:t>
            </a:r>
            <a:r>
              <a:rPr lang="en-US" sz="2200" dirty="0" smtClean="0">
                <a:latin typeface="Arial" pitchFamily="34" charset="0"/>
                <a:cs typeface="Arial" pitchFamily="34" charset="0"/>
              </a:rPr>
              <a:t> la </a:t>
            </a:r>
            <a:r>
              <a:rPr lang="en-US" sz="2200" dirty="0" err="1" smtClean="0">
                <a:latin typeface="Arial" pitchFamily="34" charset="0"/>
                <a:cs typeface="Arial" pitchFamily="34" charset="0"/>
              </a:rPr>
              <a:t>taberele</a:t>
            </a:r>
            <a:r>
              <a:rPr lang="en-US" sz="2200" dirty="0" smtClean="0">
                <a:latin typeface="Arial" pitchFamily="34" charset="0"/>
                <a:cs typeface="Arial" pitchFamily="34" charset="0"/>
              </a:rPr>
              <a:t> de </a:t>
            </a:r>
            <a:r>
              <a:rPr lang="en-US" sz="2200" dirty="0" err="1" smtClean="0">
                <a:latin typeface="Arial" pitchFamily="34" charset="0"/>
                <a:cs typeface="Arial" pitchFamily="34" charset="0"/>
              </a:rPr>
              <a:t>instruire</a:t>
            </a:r>
            <a:r>
              <a:rPr lang="en-US" sz="2200" dirty="0" smtClean="0">
                <a:latin typeface="Arial" pitchFamily="34" charset="0"/>
                <a:cs typeface="Arial" pitchFamily="34" charset="0"/>
              </a:rPr>
              <a:t>.</a:t>
            </a:r>
          </a:p>
          <a:p>
            <a:pPr algn="just">
              <a:buFont typeface="Wingdings" pitchFamily="2" charset="2"/>
              <a:buChar char="ü"/>
            </a:pPr>
            <a:r>
              <a:rPr lang="en-US" sz="2200" dirty="0" err="1" smtClean="0">
                <a:latin typeface="Arial" pitchFamily="34" charset="0"/>
                <a:cs typeface="Arial" pitchFamily="34" charset="0"/>
              </a:rPr>
              <a:t>Imi</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stabilesc</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echipa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planificam</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traseul</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bugetul</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mergem</a:t>
            </a:r>
            <a:r>
              <a:rPr lang="en-US" sz="2200" dirty="0" smtClean="0">
                <a:latin typeface="Arial" pitchFamily="34" charset="0"/>
                <a:cs typeface="Arial" pitchFamily="34" charset="0"/>
              </a:rPr>
              <a:t> in </a:t>
            </a:r>
            <a:r>
              <a:rPr lang="en-US" sz="2200" dirty="0" err="1" smtClean="0">
                <a:latin typeface="Arial" pitchFamily="34" charset="0"/>
                <a:cs typeface="Arial" pitchFamily="34" charset="0"/>
              </a:rPr>
              <a:t>una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sau</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doua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excursii</a:t>
            </a:r>
            <a:r>
              <a:rPr lang="en-US" sz="2200" dirty="0" smtClean="0">
                <a:latin typeface="Arial" pitchFamily="34" charset="0"/>
                <a:cs typeface="Arial" pitchFamily="34" charset="0"/>
              </a:rPr>
              <a:t> de </a:t>
            </a:r>
            <a:r>
              <a:rPr lang="en-US" sz="2200" dirty="0" err="1" smtClean="0">
                <a:latin typeface="Arial" pitchFamily="34" charset="0"/>
                <a:cs typeface="Arial" pitchFamily="34" charset="0"/>
              </a:rPr>
              <a:t>antrenament</a:t>
            </a:r>
            <a:r>
              <a:rPr lang="en-US" sz="2200" dirty="0" smtClean="0">
                <a:latin typeface="Arial" pitchFamily="34" charset="0"/>
                <a:cs typeface="Arial" pitchFamily="34" charset="0"/>
              </a:rPr>
              <a:t> </a:t>
            </a:r>
          </a:p>
          <a:p>
            <a:pPr algn="just">
              <a:buFont typeface="Wingdings" pitchFamily="2" charset="2"/>
              <a:buChar char="ü"/>
            </a:pPr>
            <a:r>
              <a:rPr lang="en-US" sz="2200" dirty="0" err="1" smtClean="0">
                <a:latin typeface="Arial" pitchFamily="34" charset="0"/>
                <a:cs typeface="Arial" pitchFamily="34" charset="0"/>
              </a:rPr>
              <a:t>Ceremonia</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finalizatorilor</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pentru</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cei</a:t>
            </a:r>
            <a:r>
              <a:rPr lang="en-US" sz="2200" dirty="0" smtClean="0">
                <a:latin typeface="Arial" pitchFamily="34" charset="0"/>
                <a:cs typeface="Arial" pitchFamily="34" charset="0"/>
              </a:rPr>
              <a:t> care au </a:t>
            </a:r>
            <a:r>
              <a:rPr lang="en-US" sz="2200" dirty="0" err="1" smtClean="0">
                <a:latin typeface="Arial" pitchFamily="34" charset="0"/>
                <a:cs typeface="Arial" pitchFamily="34" charset="0"/>
              </a:rPr>
              <a:t>finalizat</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activitatile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si</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aventura</a:t>
            </a:r>
            <a:endParaRPr lang="en-US" sz="2200" dirty="0" smtClean="0">
              <a:latin typeface="Arial" pitchFamily="34" charset="0"/>
              <a:cs typeface="Arial" pitchFamily="34" charset="0"/>
            </a:endParaRPr>
          </a:p>
          <a:p>
            <a:pPr algn="just">
              <a:buFont typeface="Wingdings" pitchFamily="2" charset="2"/>
              <a:buChar char="ü"/>
            </a:pPr>
            <a:r>
              <a:rPr lang="en-US" sz="2200" dirty="0" err="1" smtClean="0">
                <a:latin typeface="Arial" pitchFamily="34" charset="0"/>
                <a:cs typeface="Arial" pitchFamily="34" charset="0"/>
              </a:rPr>
              <a:t>Trec</a:t>
            </a:r>
            <a:r>
              <a:rPr lang="en-US" sz="2200" dirty="0" smtClean="0">
                <a:latin typeface="Arial" pitchFamily="34" charset="0"/>
                <a:cs typeface="Arial" pitchFamily="34" charset="0"/>
              </a:rPr>
              <a:t> la </a:t>
            </a:r>
            <a:r>
              <a:rPr lang="en-US" sz="2200" dirty="0" err="1" smtClean="0">
                <a:latin typeface="Arial" pitchFamily="34" charset="0"/>
                <a:cs typeface="Arial" pitchFamily="34" charset="0"/>
              </a:rPr>
              <a:t>nivelul</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urmator</a:t>
            </a:r>
            <a:r>
              <a:rPr lang="en-US" sz="2200" dirty="0" smtClean="0">
                <a:latin typeface="Arial" pitchFamily="34" charset="0"/>
                <a:cs typeface="Arial" pitchFamily="34" charset="0"/>
              </a:rPr>
              <a:t>.</a:t>
            </a:r>
          </a:p>
          <a:p>
            <a:pPr algn="just">
              <a:buFont typeface="Wingdings" pitchFamily="2" charset="2"/>
              <a:buChar char="ü"/>
            </a:pPr>
            <a:endParaRPr lang="en-US" sz="2200" dirty="0" smtClean="0">
              <a:latin typeface="Arial" pitchFamily="34" charset="0"/>
              <a:cs typeface="Arial" pitchFamily="34" charset="0"/>
            </a:endParaRPr>
          </a:p>
          <a:p>
            <a:pPr algn="just">
              <a:buFont typeface="Wingdings" pitchFamily="2" charset="2"/>
              <a:buChar char="ü"/>
            </a:pPr>
            <a:endParaRPr lang="en-US" sz="2200" dirty="0" smtClean="0">
              <a:latin typeface="Arial" pitchFamily="34" charset="0"/>
              <a:cs typeface="Arial" pitchFamily="34" charset="0"/>
            </a:endParaRPr>
          </a:p>
          <a:p>
            <a:pPr algn="just">
              <a:buFont typeface="Wingdings" pitchFamily="2" charset="2"/>
              <a:buChar char="ü"/>
            </a:pPr>
            <a:endParaRPr lang="en-US" sz="2200" dirty="0" smtClean="0">
              <a:latin typeface="Arial" pitchFamily="34" charset="0"/>
              <a:cs typeface="Arial" pitchFamily="34" charset="0"/>
            </a:endParaRPr>
          </a:p>
        </p:txBody>
      </p:sp>
      <p:pic>
        <p:nvPicPr>
          <p:cNvPr id="5" name="Content Placeholder 5" descr="RIBBON_RGB.jpg"/>
          <p:cNvPicPr>
            <a:picLocks noChangeAspect="1"/>
          </p:cNvPicPr>
          <p:nvPr/>
        </p:nvPicPr>
        <p:blipFill>
          <a:blip r:embed="rId4" cstate="print"/>
          <a:stretch>
            <a:fillRect/>
          </a:stretch>
        </p:blipFill>
        <p:spPr>
          <a:xfrm>
            <a:off x="3962400" y="5715000"/>
            <a:ext cx="5105400" cy="10668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2000"/>
                                        <p:tgtEl>
                                          <p:spTgt spid="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20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2000"/>
                                        <p:tgtEl>
                                          <p:spTgt spid="3">
                                            <p:txEl>
                                              <p:pRg st="7" end="7"/>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20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2000"/>
                                        <p:tgtEl>
                                          <p:spTgt spid="3">
                                            <p:txEl>
                                              <p:pRg st="9" end="9"/>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Beneficii</a:t>
            </a:r>
            <a:endParaRPr lang="en-US" b="1" dirty="0"/>
          </a:p>
        </p:txBody>
      </p:sp>
      <p:sp>
        <p:nvSpPr>
          <p:cNvPr id="3" name="Content Placeholder 2"/>
          <p:cNvSpPr>
            <a:spLocks noGrp="1"/>
          </p:cNvSpPr>
          <p:nvPr>
            <p:ph idx="1"/>
          </p:nvPr>
        </p:nvSpPr>
        <p:spPr>
          <a:xfrm>
            <a:off x="228600" y="1524000"/>
            <a:ext cx="8305800" cy="4724400"/>
          </a:xfrm>
        </p:spPr>
        <p:txBody>
          <a:bodyPr>
            <a:noAutofit/>
          </a:bodyPr>
          <a:lstStyle/>
          <a:p>
            <a:pPr>
              <a:buFont typeface="Wingdings" pitchFamily="2" charset="2"/>
              <a:buChar char="ü"/>
            </a:pPr>
            <a:endParaRPr lang="en-US" sz="2400" dirty="0" smtClean="0"/>
          </a:p>
          <a:p>
            <a:pPr>
              <a:buFont typeface="Wingdings" pitchFamily="2" charset="2"/>
              <a:buChar char="ü"/>
            </a:pPr>
            <a:r>
              <a:rPr lang="en-US" sz="2400" dirty="0" smtClean="0"/>
              <a:t>Program</a:t>
            </a:r>
            <a:r>
              <a:rPr lang="ro-RO" sz="2400" dirty="0" smtClean="0"/>
              <a:t>ul este </a:t>
            </a:r>
            <a:r>
              <a:rPr lang="en-US" sz="2400" dirty="0" err="1" smtClean="0"/>
              <a:t>recunoscut</a:t>
            </a:r>
            <a:r>
              <a:rPr lang="en-US" sz="2400" dirty="0" smtClean="0"/>
              <a:t> </a:t>
            </a:r>
            <a:r>
              <a:rPr lang="ro-RO" sz="2400" dirty="0" smtClean="0"/>
              <a:t>în toată lumea </a:t>
            </a:r>
            <a:endParaRPr lang="en-US" sz="2400" dirty="0" smtClean="0"/>
          </a:p>
          <a:p>
            <a:pPr>
              <a:buFont typeface="Wingdings" pitchFamily="2" charset="2"/>
              <a:buChar char="ü"/>
            </a:pPr>
            <a:r>
              <a:rPr lang="en-US" sz="2400" dirty="0" smtClean="0"/>
              <a:t>Ad</a:t>
            </a:r>
            <a:r>
              <a:rPr lang="ro-RO" sz="2400" dirty="0" smtClean="0"/>
              <a:t>augă valoare CV-ului tău</a:t>
            </a:r>
          </a:p>
          <a:p>
            <a:pPr>
              <a:buFont typeface="Wingdings" pitchFamily="2" charset="2"/>
              <a:buChar char="ü"/>
            </a:pPr>
            <a:r>
              <a:rPr lang="ro-RO" sz="2400" dirty="0" smtClean="0"/>
              <a:t>Creşte şansele de angajare şi a surselor de venit durabile</a:t>
            </a:r>
            <a:endParaRPr lang="en-US" sz="2400" dirty="0" smtClean="0"/>
          </a:p>
          <a:p>
            <a:pPr>
              <a:buFont typeface="Wingdings" pitchFamily="2" charset="2"/>
              <a:buChar char="ü"/>
            </a:pPr>
            <a:r>
              <a:rPr lang="en-US" sz="2400" dirty="0" err="1" smtClean="0"/>
              <a:t>Explor</a:t>
            </a:r>
            <a:r>
              <a:rPr lang="ro-RO" sz="2400" dirty="0" smtClean="0"/>
              <a:t>ează şi perfecţionează abilităţile individuale</a:t>
            </a:r>
            <a:r>
              <a:rPr lang="en-US" sz="2400" dirty="0" smtClean="0"/>
              <a:t> </a:t>
            </a:r>
          </a:p>
          <a:p>
            <a:pPr>
              <a:buFont typeface="Wingdings" pitchFamily="2" charset="2"/>
              <a:buChar char="ü"/>
            </a:pPr>
            <a:r>
              <a:rPr lang="ro-RO" sz="2400" dirty="0" smtClean="0"/>
              <a:t>Consolidează calitatea de Lider</a:t>
            </a:r>
          </a:p>
          <a:p>
            <a:pPr>
              <a:buFont typeface="Wingdings" pitchFamily="2" charset="2"/>
              <a:buChar char="ü"/>
            </a:pPr>
            <a:r>
              <a:rPr lang="ro-RO" sz="2400" dirty="0" smtClean="0"/>
              <a:t>Creşte participarea în viaţa civică</a:t>
            </a:r>
          </a:p>
          <a:p>
            <a:pPr>
              <a:buFont typeface="Wingdings" pitchFamily="2" charset="2"/>
              <a:buChar char="ü"/>
            </a:pPr>
            <a:r>
              <a:rPr lang="ro-RO" sz="2400" dirty="0" smtClean="0"/>
              <a:t>Oferă oportunităţi multiple</a:t>
            </a:r>
          </a:p>
          <a:p>
            <a:pPr>
              <a:buFont typeface="Wingdings" pitchFamily="2" charset="2"/>
              <a:buChar char="ü"/>
            </a:pPr>
            <a:r>
              <a:rPr lang="ro-RO" sz="2400" dirty="0" smtClean="0"/>
              <a:t>Îmbunătăţeşte  condiţia fizică şi sănătatea</a:t>
            </a:r>
            <a:endParaRPr lang="en-US" sz="2400" dirty="0"/>
          </a:p>
        </p:txBody>
      </p:sp>
      <p:pic>
        <p:nvPicPr>
          <p:cNvPr id="4" name="Content Placeholder 5" descr="RIBBON_RGB.jpg"/>
          <p:cNvPicPr>
            <a:picLocks noChangeAspect="1"/>
          </p:cNvPicPr>
          <p:nvPr/>
        </p:nvPicPr>
        <p:blipFill>
          <a:blip r:embed="rId3" cstate="print"/>
          <a:stretch>
            <a:fillRect/>
          </a:stretch>
        </p:blipFill>
        <p:spPr>
          <a:xfrm>
            <a:off x="0" y="5371551"/>
            <a:ext cx="5072066" cy="1486449"/>
          </a:xfrm>
          <a:prstGeom prst="rect">
            <a:avLst/>
          </a:prstGeom>
          <a:ln>
            <a:noFill/>
          </a:ln>
          <a:effectLst>
            <a:softEdge rad="112500"/>
          </a:effectLst>
        </p:spPr>
      </p:pic>
      <p:pic>
        <p:nvPicPr>
          <p:cNvPr id="5" name="Picture 6"/>
          <p:cNvPicPr>
            <a:picLocks noChangeAspect="1" noChangeArrowheads="1"/>
          </p:cNvPicPr>
          <p:nvPr/>
        </p:nvPicPr>
        <p:blipFill>
          <a:blip r:embed="rId4" cstate="print"/>
          <a:srcRect/>
          <a:stretch>
            <a:fillRect/>
          </a:stretch>
        </p:blipFill>
        <p:spPr bwMode="auto">
          <a:xfrm rot="657752">
            <a:off x="5841543" y="59075"/>
            <a:ext cx="3260138" cy="2445104"/>
          </a:xfrm>
          <a:prstGeom prst="rect">
            <a:avLst/>
          </a:prstGeom>
          <a:ln>
            <a:noFill/>
          </a:ln>
          <a:effectLst>
            <a:softEdge rad="112500"/>
          </a:effectLst>
        </p:spPr>
      </p:pic>
      <p:pic>
        <p:nvPicPr>
          <p:cNvPr id="6" name="Picture 12" descr="THURSDAY SKUT GROUP IOANA 010.jpg"/>
          <p:cNvPicPr>
            <a:picLocks noChangeAspect="1"/>
          </p:cNvPicPr>
          <p:nvPr/>
        </p:nvPicPr>
        <p:blipFill>
          <a:blip r:embed="rId5" cstate="print"/>
          <a:srcRect/>
          <a:stretch>
            <a:fillRect/>
          </a:stretch>
        </p:blipFill>
        <p:spPr bwMode="auto">
          <a:xfrm>
            <a:off x="105090" y="116636"/>
            <a:ext cx="1876110" cy="1407364"/>
          </a:xfrm>
          <a:prstGeom prst="rect">
            <a:avLst/>
          </a:prstGeom>
          <a:noFill/>
          <a:ln w="9525">
            <a:noFill/>
            <a:miter lim="800000"/>
            <a:headEnd/>
            <a:tailEnd/>
          </a:ln>
        </p:spPr>
      </p:pic>
      <p:pic>
        <p:nvPicPr>
          <p:cNvPr id="7" name="Picture 6"/>
          <p:cNvPicPr>
            <a:picLocks noChangeAspect="1" noChangeArrowheads="1"/>
          </p:cNvPicPr>
          <p:nvPr/>
        </p:nvPicPr>
        <p:blipFill>
          <a:blip r:embed="rId6" cstate="print"/>
          <a:srcRect/>
          <a:stretch>
            <a:fillRect/>
          </a:stretch>
        </p:blipFill>
        <p:spPr bwMode="auto">
          <a:xfrm>
            <a:off x="5943600" y="4495800"/>
            <a:ext cx="3007590" cy="2255693"/>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IBBON_RGB.jpg"/>
          <p:cNvPicPr>
            <a:picLocks noChangeAspect="1"/>
          </p:cNvPicPr>
          <p:nvPr/>
        </p:nvPicPr>
        <p:blipFill>
          <a:blip r:embed="rId2" cstate="print"/>
          <a:stretch>
            <a:fillRect/>
          </a:stretch>
        </p:blipFill>
        <p:spPr>
          <a:xfrm>
            <a:off x="0" y="4617853"/>
            <a:ext cx="7643834" cy="2240147"/>
          </a:xfrm>
          <a:prstGeom prst="rect">
            <a:avLst/>
          </a:prstGeom>
          <a:ln>
            <a:noFill/>
          </a:ln>
          <a:effectLst>
            <a:softEdge rad="112500"/>
          </a:effectLst>
        </p:spPr>
      </p:pic>
      <p:sp>
        <p:nvSpPr>
          <p:cNvPr id="5" name="Rounded Rectangular Callout 4"/>
          <p:cNvSpPr/>
          <p:nvPr/>
        </p:nvSpPr>
        <p:spPr>
          <a:xfrm>
            <a:off x="618187" y="1051560"/>
            <a:ext cx="7959142" cy="2791281"/>
          </a:xfrm>
          <a:prstGeom prst="wedgeRoundRectCallout">
            <a:avLst>
              <a:gd name="adj1" fmla="val 21140"/>
              <a:gd name="adj2" fmla="val 75983"/>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1900" dirty="0" smtClean="0">
                <a:solidFill>
                  <a:schemeClr val="tx1"/>
                </a:solidFill>
              </a:rPr>
              <a:t>“</a:t>
            </a:r>
            <a:r>
              <a:rPr lang="en-GB" sz="1900" dirty="0" err="1" smtClean="0">
                <a:solidFill>
                  <a:schemeClr val="tx1"/>
                </a:solidFill>
              </a:rPr>
              <a:t>Angajam</a:t>
            </a:r>
            <a:r>
              <a:rPr lang="en-GB" sz="1900" dirty="0" smtClean="0">
                <a:solidFill>
                  <a:schemeClr val="tx1"/>
                </a:solidFill>
              </a:rPr>
              <a:t> </a:t>
            </a:r>
            <a:r>
              <a:rPr lang="en-GB" sz="1900" dirty="0" err="1" smtClean="0">
                <a:solidFill>
                  <a:schemeClr val="tx1"/>
                </a:solidFill>
              </a:rPr>
              <a:t>persoane</a:t>
            </a:r>
            <a:r>
              <a:rPr lang="en-GB" sz="1900" dirty="0" smtClean="0">
                <a:solidFill>
                  <a:schemeClr val="tx1"/>
                </a:solidFill>
              </a:rPr>
              <a:t> din </a:t>
            </a:r>
            <a:r>
              <a:rPr lang="en-GB" sz="1900" dirty="0" err="1" smtClean="0">
                <a:solidFill>
                  <a:schemeClr val="tx1"/>
                </a:solidFill>
              </a:rPr>
              <a:t>diferite</a:t>
            </a:r>
            <a:r>
              <a:rPr lang="en-GB" sz="1900" dirty="0" smtClean="0">
                <a:solidFill>
                  <a:schemeClr val="tx1"/>
                </a:solidFill>
              </a:rPr>
              <a:t> </a:t>
            </a:r>
            <a:r>
              <a:rPr lang="en-GB" sz="1900" dirty="0" err="1" smtClean="0">
                <a:solidFill>
                  <a:schemeClr val="tx1"/>
                </a:solidFill>
              </a:rPr>
              <a:t>tari</a:t>
            </a:r>
            <a:r>
              <a:rPr lang="en-GB" sz="1900" dirty="0" smtClean="0">
                <a:solidFill>
                  <a:schemeClr val="tx1"/>
                </a:solidFill>
              </a:rPr>
              <a:t> </a:t>
            </a:r>
            <a:r>
              <a:rPr lang="en-GB" sz="1900" dirty="0" err="1" smtClean="0">
                <a:solidFill>
                  <a:schemeClr val="tx1"/>
                </a:solidFill>
              </a:rPr>
              <a:t>si</a:t>
            </a:r>
            <a:r>
              <a:rPr lang="en-GB" sz="1900" dirty="0" smtClean="0">
                <a:solidFill>
                  <a:schemeClr val="tx1"/>
                </a:solidFill>
              </a:rPr>
              <a:t> </a:t>
            </a:r>
            <a:r>
              <a:rPr lang="en-GB" sz="1900" dirty="0" err="1" smtClean="0">
                <a:solidFill>
                  <a:schemeClr val="tx1"/>
                </a:solidFill>
              </a:rPr>
              <a:t>suntem</a:t>
            </a:r>
            <a:r>
              <a:rPr lang="en-GB" sz="1900" dirty="0" smtClean="0">
                <a:solidFill>
                  <a:schemeClr val="tx1"/>
                </a:solidFill>
              </a:rPr>
              <a:t> </a:t>
            </a:r>
            <a:r>
              <a:rPr lang="en-GB" sz="1900" dirty="0" err="1" smtClean="0">
                <a:solidFill>
                  <a:schemeClr val="tx1"/>
                </a:solidFill>
              </a:rPr>
              <a:t>mandri</a:t>
            </a:r>
            <a:r>
              <a:rPr lang="en-GB" sz="1900" dirty="0" smtClean="0">
                <a:solidFill>
                  <a:schemeClr val="tx1"/>
                </a:solidFill>
              </a:rPr>
              <a:t> de </a:t>
            </a:r>
            <a:r>
              <a:rPr lang="en-GB" sz="1900" dirty="0" err="1" smtClean="0">
                <a:solidFill>
                  <a:schemeClr val="tx1"/>
                </a:solidFill>
              </a:rPr>
              <a:t>diversitatea</a:t>
            </a:r>
            <a:r>
              <a:rPr lang="en-GB" sz="1900" dirty="0" smtClean="0">
                <a:solidFill>
                  <a:schemeClr val="tx1"/>
                </a:solidFill>
              </a:rPr>
              <a:t> </a:t>
            </a:r>
            <a:r>
              <a:rPr lang="en-GB" sz="1900" dirty="0" err="1" smtClean="0">
                <a:solidFill>
                  <a:schemeClr val="tx1"/>
                </a:solidFill>
              </a:rPr>
              <a:t>fortei</a:t>
            </a:r>
            <a:r>
              <a:rPr lang="en-GB" sz="1900" dirty="0" smtClean="0">
                <a:solidFill>
                  <a:schemeClr val="tx1"/>
                </a:solidFill>
              </a:rPr>
              <a:t> de </a:t>
            </a:r>
            <a:r>
              <a:rPr lang="en-GB" sz="1900" dirty="0" err="1" smtClean="0">
                <a:solidFill>
                  <a:schemeClr val="tx1"/>
                </a:solidFill>
              </a:rPr>
              <a:t>munca</a:t>
            </a:r>
            <a:r>
              <a:rPr lang="en-GB" sz="1900" dirty="0" smtClean="0">
                <a:solidFill>
                  <a:schemeClr val="tx1"/>
                </a:solidFill>
              </a:rPr>
              <a:t>. De </a:t>
            </a:r>
            <a:r>
              <a:rPr lang="en-GB" sz="1900" dirty="0" err="1" smtClean="0">
                <a:solidFill>
                  <a:schemeClr val="tx1"/>
                </a:solidFill>
              </a:rPr>
              <a:t>fiecare</a:t>
            </a:r>
            <a:r>
              <a:rPr lang="en-GB" sz="1900" dirty="0" smtClean="0">
                <a:solidFill>
                  <a:schemeClr val="tx1"/>
                </a:solidFill>
              </a:rPr>
              <a:t> data </a:t>
            </a:r>
            <a:r>
              <a:rPr lang="en-GB" sz="1900" dirty="0" err="1" smtClean="0">
                <a:solidFill>
                  <a:schemeClr val="tx1"/>
                </a:solidFill>
              </a:rPr>
              <a:t>cand</a:t>
            </a:r>
            <a:r>
              <a:rPr lang="en-GB" sz="1900" dirty="0" smtClean="0">
                <a:solidFill>
                  <a:schemeClr val="tx1"/>
                </a:solidFill>
              </a:rPr>
              <a:t> </a:t>
            </a:r>
            <a:r>
              <a:rPr lang="en-GB" sz="1900" dirty="0" err="1" smtClean="0">
                <a:solidFill>
                  <a:schemeClr val="tx1"/>
                </a:solidFill>
              </a:rPr>
              <a:t>vad</a:t>
            </a:r>
            <a:r>
              <a:rPr lang="en-GB" sz="1900" dirty="0" smtClean="0">
                <a:solidFill>
                  <a:schemeClr val="tx1"/>
                </a:solidFill>
              </a:rPr>
              <a:t> </a:t>
            </a:r>
            <a:r>
              <a:rPr lang="en-GB" sz="1900" dirty="0" err="1" smtClean="0">
                <a:solidFill>
                  <a:schemeClr val="tx1"/>
                </a:solidFill>
              </a:rPr>
              <a:t>programul</a:t>
            </a:r>
            <a:r>
              <a:rPr lang="en-GB" sz="1900" dirty="0" smtClean="0">
                <a:solidFill>
                  <a:schemeClr val="tx1"/>
                </a:solidFill>
              </a:rPr>
              <a:t> The Duke of Edinburgh's International Award </a:t>
            </a:r>
            <a:r>
              <a:rPr lang="en-GB" sz="1900" dirty="0" err="1" smtClean="0">
                <a:solidFill>
                  <a:schemeClr val="tx1"/>
                </a:solidFill>
              </a:rPr>
              <a:t>pe</a:t>
            </a:r>
            <a:r>
              <a:rPr lang="en-GB" sz="1900" dirty="0" smtClean="0">
                <a:solidFill>
                  <a:schemeClr val="tx1"/>
                </a:solidFill>
              </a:rPr>
              <a:t> CV-</a:t>
            </a:r>
            <a:r>
              <a:rPr lang="en-GB" sz="1900" dirty="0" err="1" smtClean="0">
                <a:solidFill>
                  <a:schemeClr val="tx1"/>
                </a:solidFill>
              </a:rPr>
              <a:t>ul</a:t>
            </a:r>
            <a:r>
              <a:rPr lang="en-GB" sz="1900" dirty="0" smtClean="0">
                <a:solidFill>
                  <a:schemeClr val="tx1"/>
                </a:solidFill>
              </a:rPr>
              <a:t> </a:t>
            </a:r>
            <a:r>
              <a:rPr lang="en-GB" sz="1900" dirty="0" err="1" smtClean="0">
                <a:solidFill>
                  <a:schemeClr val="tx1"/>
                </a:solidFill>
              </a:rPr>
              <a:t>unei</a:t>
            </a:r>
            <a:r>
              <a:rPr lang="en-GB" sz="1900" dirty="0" smtClean="0">
                <a:solidFill>
                  <a:schemeClr val="tx1"/>
                </a:solidFill>
              </a:rPr>
              <a:t> </a:t>
            </a:r>
            <a:r>
              <a:rPr lang="en-GB" sz="1900" dirty="0" err="1" smtClean="0">
                <a:solidFill>
                  <a:schemeClr val="tx1"/>
                </a:solidFill>
              </a:rPr>
              <a:t>persoane</a:t>
            </a:r>
            <a:r>
              <a:rPr lang="en-GB" sz="1900" dirty="0" smtClean="0">
                <a:solidFill>
                  <a:schemeClr val="tx1"/>
                </a:solidFill>
              </a:rPr>
              <a:t>, </a:t>
            </a:r>
            <a:r>
              <a:rPr lang="en-GB" sz="1900" dirty="0" err="1" smtClean="0">
                <a:solidFill>
                  <a:schemeClr val="tx1"/>
                </a:solidFill>
              </a:rPr>
              <a:t>stiu</a:t>
            </a:r>
            <a:r>
              <a:rPr lang="en-GB" sz="1900" dirty="0" smtClean="0">
                <a:solidFill>
                  <a:schemeClr val="tx1"/>
                </a:solidFill>
              </a:rPr>
              <a:t> ca </a:t>
            </a:r>
            <a:r>
              <a:rPr lang="en-GB" sz="1900" dirty="0" err="1" smtClean="0">
                <a:solidFill>
                  <a:schemeClr val="tx1"/>
                </a:solidFill>
              </a:rPr>
              <a:t>voi</a:t>
            </a:r>
            <a:r>
              <a:rPr lang="en-GB" sz="1900" dirty="0" smtClean="0">
                <a:solidFill>
                  <a:schemeClr val="tx1"/>
                </a:solidFill>
              </a:rPr>
              <a:t> </a:t>
            </a:r>
            <a:r>
              <a:rPr lang="en-GB" sz="1900" dirty="0" err="1" smtClean="0">
                <a:solidFill>
                  <a:schemeClr val="tx1"/>
                </a:solidFill>
              </a:rPr>
              <a:t>avea</a:t>
            </a:r>
            <a:r>
              <a:rPr lang="en-GB" sz="1900" dirty="0" smtClean="0">
                <a:solidFill>
                  <a:schemeClr val="tx1"/>
                </a:solidFill>
              </a:rPr>
              <a:t> </a:t>
            </a:r>
            <a:r>
              <a:rPr lang="en-GB" sz="1900" dirty="0" err="1" smtClean="0">
                <a:solidFill>
                  <a:schemeClr val="tx1"/>
                </a:solidFill>
              </a:rPr>
              <a:t>ceva</a:t>
            </a:r>
            <a:r>
              <a:rPr lang="en-GB" sz="1900" dirty="0" smtClean="0">
                <a:solidFill>
                  <a:schemeClr val="tx1"/>
                </a:solidFill>
              </a:rPr>
              <a:t> </a:t>
            </a:r>
            <a:r>
              <a:rPr lang="en-GB" sz="1900" dirty="0" err="1" smtClean="0">
                <a:solidFill>
                  <a:schemeClr val="tx1"/>
                </a:solidFill>
              </a:rPr>
              <a:t>foarte</a:t>
            </a:r>
            <a:r>
              <a:rPr lang="en-GB" sz="1900" dirty="0" smtClean="0">
                <a:solidFill>
                  <a:schemeClr val="tx1"/>
                </a:solidFill>
              </a:rPr>
              <a:t> </a:t>
            </a:r>
            <a:r>
              <a:rPr lang="en-GB" sz="1900" dirty="0" err="1" smtClean="0">
                <a:solidFill>
                  <a:schemeClr val="tx1"/>
                </a:solidFill>
              </a:rPr>
              <a:t>interesant</a:t>
            </a:r>
            <a:r>
              <a:rPr lang="en-GB" sz="1900" dirty="0" smtClean="0">
                <a:solidFill>
                  <a:schemeClr val="tx1"/>
                </a:solidFill>
              </a:rPr>
              <a:t> de </a:t>
            </a:r>
            <a:r>
              <a:rPr lang="en-GB" sz="1900" dirty="0" err="1" smtClean="0">
                <a:solidFill>
                  <a:schemeClr val="tx1"/>
                </a:solidFill>
              </a:rPr>
              <a:t>vorbit</a:t>
            </a:r>
            <a:r>
              <a:rPr lang="en-GB" sz="1900" dirty="0" smtClean="0">
                <a:solidFill>
                  <a:schemeClr val="tx1"/>
                </a:solidFill>
              </a:rPr>
              <a:t> cu ea la </a:t>
            </a:r>
            <a:r>
              <a:rPr lang="en-GB" sz="1900" dirty="0" err="1" smtClean="0">
                <a:solidFill>
                  <a:schemeClr val="tx1"/>
                </a:solidFill>
              </a:rPr>
              <a:t>interviu</a:t>
            </a:r>
            <a:r>
              <a:rPr lang="en-GB" sz="1900" dirty="0" smtClean="0">
                <a:solidFill>
                  <a:schemeClr val="tx1"/>
                </a:solidFill>
              </a:rPr>
              <a:t>. </a:t>
            </a:r>
          </a:p>
          <a:p>
            <a:pPr algn="ctr"/>
            <a:r>
              <a:rPr lang="en-GB" sz="1900" dirty="0" smtClean="0">
                <a:solidFill>
                  <a:schemeClr val="tx1"/>
                </a:solidFill>
              </a:rPr>
              <a:t>A </a:t>
            </a:r>
            <a:r>
              <a:rPr lang="en-GB" sz="1900" dirty="0" err="1" smtClean="0">
                <a:solidFill>
                  <a:schemeClr val="tx1"/>
                </a:solidFill>
              </a:rPr>
              <a:t>fi</a:t>
            </a:r>
            <a:r>
              <a:rPr lang="en-GB" sz="1900" dirty="0" smtClean="0">
                <a:solidFill>
                  <a:schemeClr val="tx1"/>
                </a:solidFill>
              </a:rPr>
              <a:t> </a:t>
            </a:r>
            <a:r>
              <a:rPr lang="en-GB" sz="1900" dirty="0" err="1" smtClean="0">
                <a:solidFill>
                  <a:schemeClr val="tx1"/>
                </a:solidFill>
              </a:rPr>
              <a:t>finalizator</a:t>
            </a:r>
            <a:r>
              <a:rPr lang="en-GB" sz="1900" dirty="0" smtClean="0">
                <a:solidFill>
                  <a:schemeClr val="tx1"/>
                </a:solidFill>
              </a:rPr>
              <a:t> al Award-</a:t>
            </a:r>
            <a:r>
              <a:rPr lang="en-GB" sz="1900" dirty="0" err="1" smtClean="0">
                <a:solidFill>
                  <a:schemeClr val="tx1"/>
                </a:solidFill>
              </a:rPr>
              <a:t>ului</a:t>
            </a:r>
            <a:r>
              <a:rPr lang="en-GB" sz="1900" dirty="0" smtClean="0">
                <a:solidFill>
                  <a:schemeClr val="tx1"/>
                </a:solidFill>
              </a:rPr>
              <a:t> </a:t>
            </a:r>
            <a:r>
              <a:rPr lang="en-GB" sz="1900" dirty="0" err="1" smtClean="0">
                <a:solidFill>
                  <a:schemeClr val="tx1"/>
                </a:solidFill>
              </a:rPr>
              <a:t>arata</a:t>
            </a:r>
            <a:r>
              <a:rPr lang="en-GB" sz="1900" dirty="0" smtClean="0">
                <a:solidFill>
                  <a:schemeClr val="tx1"/>
                </a:solidFill>
              </a:rPr>
              <a:t> ca  </a:t>
            </a:r>
            <a:r>
              <a:rPr lang="en-GB" sz="1900" dirty="0" err="1" smtClean="0">
                <a:solidFill>
                  <a:schemeClr val="tx1"/>
                </a:solidFill>
              </a:rPr>
              <a:t>persoana</a:t>
            </a:r>
            <a:r>
              <a:rPr lang="en-GB" sz="1900" dirty="0" smtClean="0">
                <a:solidFill>
                  <a:schemeClr val="tx1"/>
                </a:solidFill>
              </a:rPr>
              <a:t> </a:t>
            </a:r>
            <a:r>
              <a:rPr lang="en-GB" sz="1900" dirty="0" err="1" smtClean="0">
                <a:solidFill>
                  <a:schemeClr val="tx1"/>
                </a:solidFill>
              </a:rPr>
              <a:t>tanara</a:t>
            </a:r>
            <a:r>
              <a:rPr lang="en-GB" sz="1900" dirty="0" smtClean="0">
                <a:solidFill>
                  <a:schemeClr val="tx1"/>
                </a:solidFill>
              </a:rPr>
              <a:t> </a:t>
            </a:r>
            <a:r>
              <a:rPr lang="en-GB" sz="1900" dirty="0" err="1" smtClean="0">
                <a:solidFill>
                  <a:schemeClr val="tx1"/>
                </a:solidFill>
              </a:rPr>
              <a:t>si</a:t>
            </a:r>
            <a:r>
              <a:rPr lang="en-GB" sz="1900" dirty="0" smtClean="0">
                <a:solidFill>
                  <a:schemeClr val="tx1"/>
                </a:solidFill>
              </a:rPr>
              <a:t>-a </a:t>
            </a:r>
            <a:r>
              <a:rPr lang="en-GB" sz="1900" dirty="0" err="1" smtClean="0">
                <a:solidFill>
                  <a:schemeClr val="tx1"/>
                </a:solidFill>
              </a:rPr>
              <a:t>dezvoltat</a:t>
            </a:r>
            <a:r>
              <a:rPr lang="en-GB" sz="1900" dirty="0" smtClean="0">
                <a:solidFill>
                  <a:schemeClr val="tx1"/>
                </a:solidFill>
              </a:rPr>
              <a:t> </a:t>
            </a:r>
            <a:r>
              <a:rPr lang="en-GB" sz="1900" dirty="0" err="1" smtClean="0">
                <a:solidFill>
                  <a:schemeClr val="tx1"/>
                </a:solidFill>
              </a:rPr>
              <a:t>gama</a:t>
            </a:r>
            <a:r>
              <a:rPr lang="en-GB" sz="1900" dirty="0" smtClean="0">
                <a:solidFill>
                  <a:schemeClr val="tx1"/>
                </a:solidFill>
              </a:rPr>
              <a:t> de </a:t>
            </a:r>
            <a:r>
              <a:rPr lang="en-GB" sz="1900" dirty="0" err="1" smtClean="0">
                <a:solidFill>
                  <a:schemeClr val="tx1"/>
                </a:solidFill>
              </a:rPr>
              <a:t>competente</a:t>
            </a:r>
            <a:r>
              <a:rPr lang="en-GB" sz="1900" dirty="0" smtClean="0">
                <a:solidFill>
                  <a:schemeClr val="tx1"/>
                </a:solidFill>
              </a:rPr>
              <a:t>, </a:t>
            </a:r>
            <a:r>
              <a:rPr lang="en-GB" sz="1900" dirty="0" err="1" smtClean="0">
                <a:solidFill>
                  <a:schemeClr val="tx1"/>
                </a:solidFill>
              </a:rPr>
              <a:t>comportamente</a:t>
            </a:r>
            <a:r>
              <a:rPr lang="en-GB" sz="1900" dirty="0" smtClean="0">
                <a:solidFill>
                  <a:schemeClr val="tx1"/>
                </a:solidFill>
              </a:rPr>
              <a:t> </a:t>
            </a:r>
            <a:r>
              <a:rPr lang="en-GB" sz="1900" dirty="0" err="1" smtClean="0">
                <a:solidFill>
                  <a:schemeClr val="tx1"/>
                </a:solidFill>
              </a:rPr>
              <a:t>si</a:t>
            </a:r>
            <a:r>
              <a:rPr lang="en-GB" sz="1900" dirty="0" smtClean="0">
                <a:solidFill>
                  <a:schemeClr val="tx1"/>
                </a:solidFill>
              </a:rPr>
              <a:t> </a:t>
            </a:r>
            <a:r>
              <a:rPr lang="en-GB" sz="1900" dirty="0" err="1" smtClean="0">
                <a:solidFill>
                  <a:schemeClr val="tx1"/>
                </a:solidFill>
              </a:rPr>
              <a:t>atitudini</a:t>
            </a:r>
            <a:r>
              <a:rPr lang="en-GB" sz="1900" dirty="0" smtClean="0">
                <a:solidFill>
                  <a:schemeClr val="tx1"/>
                </a:solidFill>
              </a:rPr>
              <a:t> </a:t>
            </a:r>
            <a:r>
              <a:rPr lang="en-GB" sz="1900" dirty="0" err="1" smtClean="0">
                <a:solidFill>
                  <a:schemeClr val="tx1"/>
                </a:solidFill>
              </a:rPr>
              <a:t>pe</a:t>
            </a:r>
            <a:r>
              <a:rPr lang="en-GB" sz="1900" dirty="0" smtClean="0">
                <a:solidFill>
                  <a:schemeClr val="tx1"/>
                </a:solidFill>
              </a:rPr>
              <a:t> care le </a:t>
            </a:r>
            <a:r>
              <a:rPr lang="en-GB" sz="1900" dirty="0" err="1" smtClean="0">
                <a:solidFill>
                  <a:schemeClr val="tx1"/>
                </a:solidFill>
              </a:rPr>
              <a:t>cautam</a:t>
            </a:r>
            <a:r>
              <a:rPr lang="en-GB" sz="1900" dirty="0" smtClean="0">
                <a:solidFill>
                  <a:schemeClr val="tx1"/>
                </a:solidFill>
              </a:rPr>
              <a:t> la </a:t>
            </a:r>
            <a:r>
              <a:rPr lang="en-GB" sz="1900" dirty="0" err="1" smtClean="0">
                <a:solidFill>
                  <a:schemeClr val="tx1"/>
                </a:solidFill>
              </a:rPr>
              <a:t>incepatorii</a:t>
            </a:r>
            <a:r>
              <a:rPr lang="en-GB" sz="1900" dirty="0" smtClean="0">
                <a:solidFill>
                  <a:schemeClr val="tx1"/>
                </a:solidFill>
              </a:rPr>
              <a:t> </a:t>
            </a:r>
            <a:r>
              <a:rPr lang="en-GB" sz="1900" dirty="0" err="1" smtClean="0">
                <a:solidFill>
                  <a:schemeClr val="tx1"/>
                </a:solidFill>
              </a:rPr>
              <a:t>nostri</a:t>
            </a:r>
            <a:r>
              <a:rPr lang="en-GB" sz="1900" dirty="0" smtClean="0">
                <a:solidFill>
                  <a:schemeClr val="tx1"/>
                </a:solidFill>
              </a:rPr>
              <a:t>.”</a:t>
            </a:r>
          </a:p>
          <a:p>
            <a:pPr algn="ctr"/>
            <a:endParaRPr lang="en-GB" sz="1900" i="1" dirty="0" smtClean="0"/>
          </a:p>
          <a:p>
            <a:pPr algn="ctr"/>
            <a:r>
              <a:rPr lang="en-GB" sz="1800" i="1" dirty="0" smtClean="0">
                <a:solidFill>
                  <a:schemeClr val="tx1"/>
                </a:solidFill>
              </a:rPr>
              <a:t>Michael Smith, Partner, Baker &amp; McKenzie (Global law firm)</a:t>
            </a:r>
            <a:endParaRPr lang="en-GB" sz="1800" i="1" dirty="0">
              <a:solidFill>
                <a:schemeClr val="tx1"/>
              </a:solidFill>
            </a:endParaRPr>
          </a:p>
        </p:txBody>
      </p:sp>
      <p:pic>
        <p:nvPicPr>
          <p:cNvPr id="1028" name="Picture 4" descr="http://www.bakermckenzie.com/files/Professional/b88569f8-92d0-478b-87e3-6e3245b3c7f5/Presentation/Photo/MichaelSmith.jpg"/>
          <p:cNvPicPr>
            <a:picLocks noChangeAspect="1" noChangeArrowheads="1"/>
          </p:cNvPicPr>
          <p:nvPr/>
        </p:nvPicPr>
        <p:blipFill>
          <a:blip r:embed="rId3" cstate="print"/>
          <a:srcRect/>
          <a:stretch>
            <a:fillRect/>
          </a:stretch>
        </p:blipFill>
        <p:spPr bwMode="auto">
          <a:xfrm>
            <a:off x="5638800" y="4648200"/>
            <a:ext cx="1143000" cy="14287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3" descr="E:\Award national\NOUA Imagine\DOEA_INT_+ROMANIA_RGB.jpeg"/>
          <p:cNvPicPr>
            <a:picLocks noChangeAspect="1" noChangeArrowheads="1"/>
          </p:cNvPicPr>
          <p:nvPr/>
        </p:nvPicPr>
        <p:blipFill>
          <a:blip r:embed="rId4" cstate="print"/>
          <a:srcRect/>
          <a:stretch>
            <a:fillRect/>
          </a:stretch>
        </p:blipFill>
        <p:spPr bwMode="auto">
          <a:xfrm>
            <a:off x="7162800" y="152400"/>
            <a:ext cx="1779701" cy="685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IBBON_RGB.jpg"/>
          <p:cNvPicPr>
            <a:picLocks noChangeAspect="1"/>
          </p:cNvPicPr>
          <p:nvPr/>
        </p:nvPicPr>
        <p:blipFill>
          <a:blip r:embed="rId2" cstate="print"/>
          <a:stretch>
            <a:fillRect/>
          </a:stretch>
        </p:blipFill>
        <p:spPr>
          <a:xfrm>
            <a:off x="0" y="4617853"/>
            <a:ext cx="7643834" cy="2240147"/>
          </a:xfrm>
          <a:prstGeom prst="rect">
            <a:avLst/>
          </a:prstGeom>
          <a:ln>
            <a:noFill/>
          </a:ln>
          <a:effectLst>
            <a:softEdge rad="112500"/>
          </a:effectLst>
        </p:spPr>
      </p:pic>
      <p:sp>
        <p:nvSpPr>
          <p:cNvPr id="5" name="Rounded Rectangular Callout 4"/>
          <p:cNvSpPr/>
          <p:nvPr/>
        </p:nvSpPr>
        <p:spPr>
          <a:xfrm>
            <a:off x="550201" y="988083"/>
            <a:ext cx="7959142" cy="2806677"/>
          </a:xfrm>
          <a:prstGeom prst="wedgeRoundRectCallout">
            <a:avLst>
              <a:gd name="adj1" fmla="val 21140"/>
              <a:gd name="adj2" fmla="val 75983"/>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“The </a:t>
            </a:r>
            <a:r>
              <a:rPr lang="en-GB" altLang="en-US"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Duke of Edinburgh's International Award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este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singura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marca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globala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de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recunoastere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pe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care o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cunosc</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in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activitatea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extracurriculara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a:t>
            </a:r>
          </a:p>
          <a:p>
            <a:pPr algn="ct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Ca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angajator</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vreau</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vad</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ca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oamenii</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care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vin</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catre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noi</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pentru</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un loc de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munca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au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mai</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mult</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de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oferit</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decat</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calificarile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academice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a:t>
            </a:r>
          </a:p>
          <a:p>
            <a:pPr algn="ct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Programul</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The </a:t>
            </a:r>
            <a:r>
              <a:rPr lang="en-GB" altLang="en-US"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Duke of Edinburgh's International Award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este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unul</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dintre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cele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mai</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importante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lucruri</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cautate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in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momentul</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in care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dezbatem</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oportunitatea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de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angajare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unei</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persoane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tinere</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in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compania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GB" altLang="en-US" sz="1800"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noastra</a:t>
            </a:r>
            <a:r>
              <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a:t>
            </a:r>
          </a:p>
          <a:p>
            <a:pPr algn="ctr"/>
            <a:endParaRPr lang="en-GB" sz="1800" i="1" dirty="0" smtClean="0"/>
          </a:p>
          <a:p>
            <a:pPr algn="ctr"/>
            <a:r>
              <a:rPr lang="en-GB" sz="1800" i="1" dirty="0" smtClean="0"/>
              <a:t>Phil Smith, CEO, Cisco UK &amp; Ireland (Communications network)</a:t>
            </a:r>
            <a:endParaRPr lang="en-GB" sz="1800" i="1" dirty="0"/>
          </a:p>
        </p:txBody>
      </p:sp>
      <p:pic>
        <p:nvPicPr>
          <p:cNvPr id="1029" name="Picture 5" descr="http://cdni.wired.co.uk/620x413/o_r/Phil_Smith.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24400" y="4495800"/>
            <a:ext cx="2174875" cy="14487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6" name="Picture 3" descr="E:\Award national\NOUA Imagine\DOEA_INT_+ROMANIA_RGB.jpeg"/>
          <p:cNvPicPr>
            <a:picLocks noChangeAspect="1" noChangeArrowheads="1"/>
          </p:cNvPicPr>
          <p:nvPr/>
        </p:nvPicPr>
        <p:blipFill>
          <a:blip r:embed="rId4" cstate="print"/>
          <a:srcRect/>
          <a:stretch>
            <a:fillRect/>
          </a:stretch>
        </p:blipFill>
        <p:spPr bwMode="auto">
          <a:xfrm>
            <a:off x="7162800" y="152400"/>
            <a:ext cx="1779701" cy="685800"/>
          </a:xfrm>
          <a:prstGeom prst="rect">
            <a:avLst/>
          </a:prstGeom>
          <a:ln>
            <a:noFill/>
          </a:ln>
          <a:effectLst>
            <a:softEdge rad="112500"/>
          </a:effectLst>
        </p:spPr>
      </p:pic>
    </p:spTree>
    <p:extLst>
      <p:ext uri="{BB962C8B-B14F-4D97-AF65-F5344CB8AC3E}">
        <p14:creationId xmlns="" xmlns:p14="http://schemas.microsoft.com/office/powerpoint/2010/main" val="25824883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RIBBON_RGB.jpg"/>
          <p:cNvPicPr>
            <a:picLocks noChangeAspect="1"/>
          </p:cNvPicPr>
          <p:nvPr/>
        </p:nvPicPr>
        <p:blipFill>
          <a:blip r:embed="rId2" cstate="print"/>
          <a:stretch>
            <a:fillRect/>
          </a:stretch>
        </p:blipFill>
        <p:spPr>
          <a:xfrm>
            <a:off x="0" y="4617853"/>
            <a:ext cx="7643834" cy="2240147"/>
          </a:xfrm>
          <a:prstGeom prst="rect">
            <a:avLst/>
          </a:prstGeom>
          <a:ln>
            <a:noFill/>
          </a:ln>
          <a:effectLst>
            <a:softEdge rad="112500"/>
          </a:effectLst>
        </p:spPr>
      </p:pic>
      <p:sp>
        <p:nvSpPr>
          <p:cNvPr id="5" name="Rounded Rectangular Callout 4"/>
          <p:cNvSpPr/>
          <p:nvPr/>
        </p:nvSpPr>
        <p:spPr>
          <a:xfrm>
            <a:off x="550201" y="838200"/>
            <a:ext cx="7959142" cy="3185161"/>
          </a:xfrm>
          <a:prstGeom prst="wedgeRoundRectCallout">
            <a:avLst>
              <a:gd name="adj1" fmla="val 21140"/>
              <a:gd name="adj2" fmla="val 62733"/>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altLang="en-US" sz="1800" smtClean="0">
                <a:solidFill>
                  <a:srgbClr val="000000"/>
                </a:solidFill>
                <a:latin typeface="Arial" panose="020B0604020202020204" pitchFamily="34" charset="0"/>
                <a:ea typeface="Calibri" panose="020F0502020204030204" pitchFamily="34" charset="0"/>
                <a:cs typeface="Times New Roman" panose="02020603050405020304" pitchFamily="18" charset="0"/>
              </a:rPr>
              <a:t>“</a:t>
            </a:r>
            <a:r>
              <a:rPr lang="vi-VN" smtClean="0"/>
              <a:t>Dorim ca ULBS să fie un motor de progres în toate domeniile, de aceea am decis să deschidem porțile unui nou proiect, care vă oferă dumneavoastră, tinerilor, posibilitatea de urca foarte sus, pentru a vedea viitorul dumneavoastră mult mai bun decât prezentul. Este un program pentru educația non-formală, vă va da încredere şi siguranță. Acest program vă oferă şansa de a accede la o universitatea prestigioasă sau la un job foarte bun. După cum spunea şi marele Constantin Brâncuşi, trebuie să încercăm necontenit să urcăm foarte sus, pentru a putea vedea foarte departe</a:t>
            </a:r>
            <a:r>
              <a:rPr lang="en-GB" altLang="en-US" sz="1800" smtClean="0">
                <a:solidFill>
                  <a:srgbClr val="000000"/>
                </a:solidFill>
                <a:latin typeface="Arial" panose="020B0604020202020204" pitchFamily="34" charset="0"/>
                <a:ea typeface="Calibri" panose="020F0502020204030204" pitchFamily="34" charset="0"/>
                <a:cs typeface="Times New Roman" panose="02020603050405020304" pitchFamily="18" charset="0"/>
              </a:rPr>
              <a:t>”</a:t>
            </a:r>
            <a:endParaRPr lang="en-GB" altLang="en-US" sz="180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GB" sz="1800" i="1" dirty="0" smtClean="0"/>
          </a:p>
          <a:p>
            <a:pPr algn="ctr"/>
            <a:r>
              <a:rPr lang="en-US" smtClean="0"/>
              <a:t>Ioan Bondrea</a:t>
            </a:r>
            <a:r>
              <a:rPr lang="en-GB" sz="1800" i="1" smtClean="0"/>
              <a:t>, Rector Universitatea “Lucian Blaga” Sibiu</a:t>
            </a:r>
            <a:endParaRPr lang="en-GB" sz="18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00042"/>
            <a:ext cx="8229600" cy="989034"/>
          </a:xfrm>
        </p:spPr>
        <p:txBody>
          <a:bodyPr>
            <a:normAutofit fontScale="90000"/>
          </a:bodyPr>
          <a:lstStyle/>
          <a:p>
            <a:r>
              <a:rPr lang="ro-RO" dirty="0" smtClean="0"/>
              <a:t>RECUNOAŞTERE</a:t>
            </a:r>
            <a:r>
              <a:rPr lang="en-US" dirty="0" smtClean="0"/>
              <a:t/>
            </a:r>
            <a:br>
              <a:rPr lang="en-US" dirty="0" smtClean="0"/>
            </a:br>
            <a:endParaRPr lang="en-US" dirty="0"/>
          </a:p>
        </p:txBody>
      </p:sp>
      <p:pic>
        <p:nvPicPr>
          <p:cNvPr id="6" name="Content Placeholder 5" descr="_MG_0895.JPG"/>
          <p:cNvPicPr>
            <a:picLocks noGrp="1" noChangeAspect="1"/>
          </p:cNvPicPr>
          <p:nvPr>
            <p:ph idx="1"/>
          </p:nvPr>
        </p:nvPicPr>
        <p:blipFill rotWithShape="1">
          <a:blip r:embed="rId3" cstate="print"/>
          <a:srcRect l="8280" t="19611" r="13644" b="21889"/>
          <a:stretch/>
        </p:blipFill>
        <p:spPr>
          <a:xfrm>
            <a:off x="457200" y="1066800"/>
            <a:ext cx="8190360" cy="4104456"/>
          </a:xfrm>
        </p:spPr>
      </p:pic>
      <p:sp>
        <p:nvSpPr>
          <p:cNvPr id="4" name="TextBox 3"/>
          <p:cNvSpPr txBox="1"/>
          <p:nvPr/>
        </p:nvSpPr>
        <p:spPr>
          <a:xfrm>
            <a:off x="685800" y="5181600"/>
            <a:ext cx="8077200" cy="1477328"/>
          </a:xfrm>
          <a:prstGeom prst="rect">
            <a:avLst/>
          </a:prstGeom>
          <a:noFill/>
        </p:spPr>
        <p:txBody>
          <a:bodyPr wrap="square" rtlCol="0">
            <a:spAutoFit/>
          </a:bodyPr>
          <a:lstStyle/>
          <a:p>
            <a:pPr algn="ctr"/>
            <a:r>
              <a:rPr lang="ro-RO" b="1" i="1" dirty="0" smtClean="0"/>
              <a:t>Ceremonie de Aur</a:t>
            </a:r>
          </a:p>
          <a:p>
            <a:r>
              <a:rPr lang="ro-RO" i="1" dirty="0" smtClean="0"/>
              <a:t>Alteţele Sale Regale Principesa Margareta, Principele Radu şi Principele Nicolae, Prinţul Edward al Marii Britanii şi Contesa de Wessex recunosc meritele tinerilor finalizatori ai nivelului de Aur</a:t>
            </a:r>
          </a:p>
          <a:p>
            <a:pPr algn="r"/>
            <a:r>
              <a:rPr lang="en-US" i="1" dirty="0" smtClean="0"/>
              <a:t>26 </a:t>
            </a:r>
            <a:r>
              <a:rPr lang="en-US" i="1" dirty="0" err="1" smtClean="0"/>
              <a:t>Iunie</a:t>
            </a:r>
            <a:r>
              <a:rPr lang="en-US" i="1" dirty="0" smtClean="0"/>
              <a:t> 2013</a:t>
            </a:r>
            <a:r>
              <a:rPr lang="ro-RO" i="1" dirty="0" smtClean="0"/>
              <a:t>, Palatul Elisabeta, Bucureşti</a:t>
            </a:r>
            <a:endParaRPr lang="en-US" i="1" dirty="0"/>
          </a:p>
        </p:txBody>
      </p:sp>
      <p:pic>
        <p:nvPicPr>
          <p:cNvPr id="7" name="Picture 3" descr="E:\Award national\NOUA Imagine\DOEA_INT_+ROMANIA_RGB.jpeg"/>
          <p:cNvPicPr>
            <a:picLocks noChangeAspect="1" noChangeArrowheads="1"/>
          </p:cNvPicPr>
          <p:nvPr/>
        </p:nvPicPr>
        <p:blipFill>
          <a:blip r:embed="rId4" cstate="print"/>
          <a:srcRect/>
          <a:stretch>
            <a:fillRect/>
          </a:stretch>
        </p:blipFill>
        <p:spPr bwMode="auto">
          <a:xfrm>
            <a:off x="7239000" y="304800"/>
            <a:ext cx="1524000" cy="58726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apture.PNG"/>
          <p:cNvPicPr>
            <a:picLocks noGrp="1" noChangeAspect="1"/>
          </p:cNvPicPr>
          <p:nvPr>
            <p:ph idx="1"/>
          </p:nvPr>
        </p:nvPicPr>
        <p:blipFill>
          <a:blip r:embed="rId3"/>
          <a:stretch>
            <a:fillRect/>
          </a:stretch>
        </p:blipFill>
        <p:spPr>
          <a:xfrm>
            <a:off x="0" y="0"/>
            <a:ext cx="4127611" cy="4525963"/>
          </a:xfrm>
          <a:prstGeom prst="rect">
            <a:avLst/>
          </a:prstGeom>
          <a:ln>
            <a:noFill/>
          </a:ln>
          <a:effectLst>
            <a:softEdge rad="112500"/>
          </a:effectLst>
        </p:spPr>
      </p:pic>
      <p:pic>
        <p:nvPicPr>
          <p:cNvPr id="4" name="Content Placeholder 5" descr="RIBBON_RGB.jpg"/>
          <p:cNvPicPr>
            <a:picLocks noChangeAspect="1"/>
          </p:cNvPicPr>
          <p:nvPr/>
        </p:nvPicPr>
        <p:blipFill>
          <a:blip r:embed="rId4" cstate="print"/>
          <a:stretch>
            <a:fillRect/>
          </a:stretch>
        </p:blipFill>
        <p:spPr>
          <a:xfrm>
            <a:off x="0" y="4617853"/>
            <a:ext cx="7643834" cy="2240147"/>
          </a:xfrm>
          <a:prstGeom prst="rect">
            <a:avLst/>
          </a:prstGeom>
          <a:ln>
            <a:noFill/>
          </a:ln>
          <a:effectLst>
            <a:softEdge rad="112500"/>
          </a:effectLst>
        </p:spPr>
      </p:pic>
      <p:sp>
        <p:nvSpPr>
          <p:cNvPr id="6" name="TextBox 5"/>
          <p:cNvSpPr txBox="1"/>
          <p:nvPr/>
        </p:nvSpPr>
        <p:spPr>
          <a:xfrm>
            <a:off x="4286248" y="214290"/>
            <a:ext cx="4643470" cy="5744409"/>
          </a:xfrm>
          <a:prstGeom prst="rect">
            <a:avLst/>
          </a:prstGeom>
          <a:noFill/>
        </p:spPr>
        <p:txBody>
          <a:bodyPr wrap="square" rtlCol="0">
            <a:spAutoFit/>
          </a:bodyPr>
          <a:lstStyle/>
          <a:p>
            <a:r>
              <a:rPr lang="en-US" sz="1500" i="1" dirty="0" smtClean="0"/>
              <a:t>“</a:t>
            </a:r>
            <a:r>
              <a:rPr lang="vi-VN" sz="1500" i="1" dirty="0" smtClean="0"/>
              <a:t>Tinerii </a:t>
            </a:r>
            <a:r>
              <a:rPr lang="vi-VN" sz="1500" i="1" dirty="0"/>
              <a:t>din România, poate mai mult decât cei din alte ţări europene, au nevoie de ajutor să progreseze şi să găsească un viitor mai bun. Cu atâtea vieţi aruncate în deznădejde de greutăţile economice şi cu atâţia alţii dezorientaţi din cauza lipsei de încurajare şi încredere, fiecare oportunitate de a reuşi şi de a fi recunoscut este una care ar putea să le schimbe viaţa. </a:t>
            </a:r>
          </a:p>
          <a:p>
            <a:pPr algn="just"/>
            <a:endParaRPr lang="en-US" sz="1500" i="1" dirty="0" smtClean="0"/>
          </a:p>
          <a:p>
            <a:r>
              <a:rPr lang="en-US" sz="1500" i="1" dirty="0" smtClean="0">
                <a:latin typeface="Arial" pitchFamily="34" charset="0"/>
                <a:cs typeface="Arial" pitchFamily="34" charset="0"/>
              </a:rPr>
              <a:t>S</a:t>
            </a:r>
            <a:r>
              <a:rPr lang="vi-VN" sz="1500" i="1" dirty="0" smtClean="0">
                <a:latin typeface="Arial" pitchFamily="34" charset="0"/>
                <a:cs typeface="Arial" pitchFamily="34" charset="0"/>
              </a:rPr>
              <a:t>unt </a:t>
            </a:r>
            <a:r>
              <a:rPr lang="vi-VN" sz="1500" i="1" dirty="0"/>
              <a:t>foarte fericită să fiu Patronul programului The Duke of Edinburgh’s International Award în România. Sper ca, prin acest sprijin simbolic, să vă îndepliniţi misiunea de a oferi demnitate, încredere şi speranţă miilor de copii şi tineri din </a:t>
            </a:r>
            <a:r>
              <a:rPr lang="vi-VN" sz="1500" i="1" dirty="0" smtClean="0"/>
              <a:t>România.</a:t>
            </a:r>
            <a:r>
              <a:rPr lang="ro-RO" sz="1500" i="1" dirty="0" smtClean="0"/>
              <a:t> </a:t>
            </a:r>
            <a:r>
              <a:rPr lang="vi-VN" sz="1500" i="1" dirty="0" smtClean="0"/>
              <a:t>În </a:t>
            </a:r>
            <a:r>
              <a:rPr lang="vi-VN" sz="1500" i="1" dirty="0"/>
              <a:t>această </a:t>
            </a:r>
            <a:r>
              <a:rPr lang="vi-VN" sz="1500" i="1" dirty="0" smtClean="0"/>
              <a:t>misiune,</a:t>
            </a:r>
            <a:r>
              <a:rPr lang="ro-RO" sz="1500" i="1" dirty="0" smtClean="0"/>
              <a:t> </a:t>
            </a:r>
            <a:r>
              <a:rPr lang="vi-VN" sz="1500" i="1" dirty="0" smtClean="0"/>
              <a:t>atât </a:t>
            </a:r>
            <a:r>
              <a:rPr lang="vi-VN" sz="1500" i="1" dirty="0"/>
              <a:t>Familia Regală cât şi eu însămi, vom fi partenerii voştri implicaţi. </a:t>
            </a:r>
            <a:endParaRPr lang="en-US" sz="1500" i="1" dirty="0" smtClean="0"/>
          </a:p>
          <a:p>
            <a:pPr algn="just"/>
            <a:endParaRPr lang="en-US" sz="1500" i="1" dirty="0"/>
          </a:p>
          <a:p>
            <a:r>
              <a:rPr lang="vi-VN" sz="1500" i="1" dirty="0" smtClean="0"/>
              <a:t>Ceea </a:t>
            </a:r>
            <a:r>
              <a:rPr lang="vi-VN" sz="1500" i="1" dirty="0"/>
              <a:t>ce faceţi este mai mult decât un ajutor de a construi vieţi – este un ajutor de a construi şi întări noile generaţii de care România are nevoie pentru propriul ei viitor</a:t>
            </a:r>
            <a:r>
              <a:rPr lang="vi-VN" sz="1500" i="1" dirty="0" smtClean="0"/>
              <a:t>.</a:t>
            </a:r>
            <a:r>
              <a:rPr lang="en-US" sz="1500" i="1" dirty="0" smtClean="0"/>
              <a:t>”</a:t>
            </a:r>
          </a:p>
          <a:p>
            <a:pPr algn="r"/>
            <a:endParaRPr lang="ro-RO" sz="1500" b="1" i="1" dirty="0" smtClean="0"/>
          </a:p>
          <a:p>
            <a:pPr algn="r"/>
            <a:r>
              <a:rPr lang="en-US" sz="1400" b="1" i="1" dirty="0" err="1" smtClean="0"/>
              <a:t>Alte</a:t>
            </a:r>
            <a:r>
              <a:rPr lang="ro-RO" sz="1400" b="1" i="1" dirty="0" smtClean="0"/>
              <a:t>ţa Sa Regală, Principesa Moştenitoare Margareta</a:t>
            </a:r>
          </a:p>
          <a:p>
            <a:pPr algn="r"/>
            <a:r>
              <a:rPr lang="ro-RO" sz="1400" b="1" i="1" dirty="0" smtClean="0"/>
              <a:t>a României </a:t>
            </a:r>
            <a:endParaRPr lang="en-US" sz="14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153540" y="1939895"/>
            <a:ext cx="4341264" cy="2082642"/>
          </a:xfrm>
          <a:prstGeom prst="rect">
            <a:avLst/>
          </a:prstGeom>
          <a:noFill/>
          <a:ln w="9525">
            <a:noFill/>
            <a:miter lim="800000"/>
            <a:headEnd/>
            <a:tailEnd/>
          </a:ln>
        </p:spPr>
        <p:txBody>
          <a:bodyPr vert="horz" wrap="square" lIns="0" tIns="0" rIns="0" bIns="0" numCol="1" anchor="t" anchorCtr="0" compatLnSpc="1">
            <a:prstTxWarp prst="textNoShape">
              <a:avLst/>
            </a:prstTxWarp>
            <a:normAutofit fontScale="97500"/>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smtClean="0">
                <a:ln>
                  <a:noFill/>
                </a:ln>
                <a:solidFill>
                  <a:schemeClr val="tx1"/>
                </a:solidFill>
                <a:effectLst/>
                <a:uLnTx/>
                <a:uFillTx/>
                <a:latin typeface="Arial" pitchFamily="34" charset="0"/>
                <a:ea typeface="+mj-ea"/>
                <a:cs typeface="MS PGothic" charset="0"/>
              </a:rPr>
              <a:t/>
            </a:r>
            <a:br>
              <a:rPr kumimoji="0" lang="en-US" sz="2000" b="1" i="0" u="none" strike="noStrike" kern="1200" cap="none" spc="0" normalizeH="0" baseline="0" noProof="0" dirty="0" smtClean="0">
                <a:ln>
                  <a:noFill/>
                </a:ln>
                <a:solidFill>
                  <a:schemeClr val="tx1"/>
                </a:solidFill>
                <a:effectLst/>
                <a:uLnTx/>
                <a:uFillTx/>
                <a:latin typeface="Arial" pitchFamily="34" charset="0"/>
                <a:ea typeface="+mj-ea"/>
                <a:cs typeface="MS PGothic" charset="0"/>
              </a:rPr>
            </a:br>
            <a:r>
              <a:rPr kumimoji="0" lang="ro-RO" sz="3700" b="1" i="0" u="none" strike="noStrike" kern="1200" cap="none" spc="0" normalizeH="0" baseline="0" noProof="0" dirty="0" smtClean="0">
                <a:ln>
                  <a:noFill/>
                </a:ln>
                <a:solidFill>
                  <a:schemeClr val="tx1"/>
                </a:solidFill>
                <a:effectLst/>
                <a:uLnTx/>
                <a:uFillTx/>
                <a:latin typeface="Arial" pitchFamily="34" charset="0"/>
                <a:ea typeface="+mj-ea"/>
                <a:cs typeface="MS PGothic" charset="0"/>
              </a:rPr>
              <a:t>Accesaţi</a:t>
            </a:r>
            <a:br>
              <a:rPr kumimoji="0" lang="ro-RO" sz="3700" b="1" i="0" u="none" strike="noStrike" kern="1200" cap="none" spc="0" normalizeH="0" baseline="0" noProof="0" dirty="0" smtClean="0">
                <a:ln>
                  <a:noFill/>
                </a:ln>
                <a:solidFill>
                  <a:schemeClr val="tx1"/>
                </a:solidFill>
                <a:effectLst/>
                <a:uLnTx/>
                <a:uFillTx/>
                <a:latin typeface="Arial" pitchFamily="34" charset="0"/>
                <a:ea typeface="+mj-ea"/>
                <a:cs typeface="MS PGothic" charset="0"/>
              </a:rPr>
            </a:br>
            <a:r>
              <a:rPr kumimoji="0" lang="en-US" sz="3700" b="1" i="0" u="none" strike="noStrike" kern="1200" cap="none" spc="0" normalizeH="0" baseline="0" noProof="0" dirty="0" smtClean="0">
                <a:ln>
                  <a:noFill/>
                </a:ln>
                <a:solidFill>
                  <a:schemeClr val="tx1"/>
                </a:solidFill>
                <a:effectLst/>
                <a:uLnTx/>
                <a:uFillTx/>
                <a:latin typeface="Arial" pitchFamily="34" charset="0"/>
                <a:ea typeface="+mj-ea"/>
                <a:cs typeface="MS PGothic" charset="0"/>
              </a:rPr>
              <a:t>www.dofe.ro</a:t>
            </a:r>
            <a:br>
              <a:rPr kumimoji="0" lang="en-US" sz="3700" b="1" i="0" u="none" strike="noStrike" kern="1200" cap="none" spc="0" normalizeH="0" baseline="0" noProof="0" dirty="0" smtClean="0">
                <a:ln>
                  <a:noFill/>
                </a:ln>
                <a:solidFill>
                  <a:schemeClr val="tx1"/>
                </a:solidFill>
                <a:effectLst/>
                <a:uLnTx/>
                <a:uFillTx/>
                <a:latin typeface="Arial" pitchFamily="34" charset="0"/>
                <a:ea typeface="+mj-ea"/>
                <a:cs typeface="MS PGothic" charset="0"/>
              </a:rPr>
            </a:br>
            <a:endParaRPr kumimoji="0" lang="en-US" sz="3700" b="1" i="0" u="none" strike="noStrike" kern="1200" cap="none" spc="0" normalizeH="0" baseline="0" noProof="0" dirty="0">
              <a:ln>
                <a:noFill/>
              </a:ln>
              <a:solidFill>
                <a:schemeClr val="tx1"/>
              </a:solidFill>
              <a:effectLst/>
              <a:uLnTx/>
              <a:uFillTx/>
              <a:latin typeface="Arial" pitchFamily="34" charset="0"/>
              <a:ea typeface="+mj-ea"/>
              <a:cs typeface="MS PGothic" charset="0"/>
            </a:endParaRPr>
          </a:p>
        </p:txBody>
      </p:sp>
      <p:pic>
        <p:nvPicPr>
          <p:cNvPr id="6" name="Picture 5" descr="Facebook-logo-1817834.png"/>
          <p:cNvPicPr>
            <a:picLocks noChangeAspect="1"/>
          </p:cNvPicPr>
          <p:nvPr/>
        </p:nvPicPr>
        <p:blipFill>
          <a:blip r:embed="rId3" cstate="print"/>
          <a:stretch>
            <a:fillRect/>
          </a:stretch>
        </p:blipFill>
        <p:spPr>
          <a:xfrm>
            <a:off x="2633431" y="3993819"/>
            <a:ext cx="1058747" cy="704110"/>
          </a:xfrm>
          <a:prstGeom prst="rect">
            <a:avLst/>
          </a:prstGeom>
        </p:spPr>
      </p:pic>
      <p:pic>
        <p:nvPicPr>
          <p:cNvPr id="7" name="Picture 6" descr="images.jpg"/>
          <p:cNvPicPr>
            <a:picLocks noChangeAspect="1"/>
          </p:cNvPicPr>
          <p:nvPr/>
        </p:nvPicPr>
        <p:blipFill>
          <a:blip r:embed="rId4"/>
          <a:stretch>
            <a:fillRect/>
          </a:stretch>
        </p:blipFill>
        <p:spPr>
          <a:xfrm>
            <a:off x="4840662" y="3962875"/>
            <a:ext cx="1038410" cy="735054"/>
          </a:xfrm>
          <a:prstGeom prst="rect">
            <a:avLst/>
          </a:prstGeom>
        </p:spPr>
      </p:pic>
      <p:pic>
        <p:nvPicPr>
          <p:cNvPr id="8" name="Picture 7" descr="screen-shot-2012-07-08-at-8-45-25-pm.png"/>
          <p:cNvPicPr>
            <a:picLocks noChangeAspect="1"/>
          </p:cNvPicPr>
          <p:nvPr/>
        </p:nvPicPr>
        <p:blipFill>
          <a:blip r:embed="rId5" cstate="print"/>
          <a:stretch>
            <a:fillRect/>
          </a:stretch>
        </p:blipFill>
        <p:spPr>
          <a:xfrm>
            <a:off x="3692178" y="4361346"/>
            <a:ext cx="1071570" cy="584873"/>
          </a:xfrm>
          <a:prstGeom prst="rect">
            <a:avLst/>
          </a:prstGeom>
        </p:spPr>
      </p:pic>
      <p:pic>
        <p:nvPicPr>
          <p:cNvPr id="9" name="Content Placeholder 5" descr="RIBBON_RGB.jpg"/>
          <p:cNvPicPr>
            <a:picLocks noGrp="1" noChangeAspect="1"/>
          </p:cNvPicPr>
          <p:nvPr>
            <p:ph idx="1"/>
          </p:nvPr>
        </p:nvPicPr>
        <p:blipFill>
          <a:blip r:embed="rId6" cstate="print"/>
          <a:stretch>
            <a:fillRect/>
          </a:stretch>
        </p:blipFill>
        <p:spPr>
          <a:xfrm>
            <a:off x="0" y="0"/>
            <a:ext cx="7135738" cy="2091443"/>
          </a:xfrm>
          <a:prstGeom prst="rect">
            <a:avLst/>
          </a:prstGeom>
          <a:ln>
            <a:noFill/>
          </a:ln>
          <a:effectLst>
            <a:softEdge rad="112500"/>
          </a:effectLst>
        </p:spPr>
      </p:pic>
      <p:pic>
        <p:nvPicPr>
          <p:cNvPr id="10" name="Picture 3" descr="E:\Award national\NOUA Imagine\DOEA_INT_+ROMANIA_RGB.jpeg"/>
          <p:cNvPicPr>
            <a:picLocks noChangeAspect="1" noChangeArrowheads="1"/>
          </p:cNvPicPr>
          <p:nvPr/>
        </p:nvPicPr>
        <p:blipFill>
          <a:blip r:embed="rId7" cstate="print"/>
          <a:srcRect/>
          <a:stretch>
            <a:fillRect/>
          </a:stretch>
        </p:blipFill>
        <p:spPr bwMode="auto">
          <a:xfrm>
            <a:off x="7239000" y="304800"/>
            <a:ext cx="1524000" cy="58726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5185</TotalTime>
  <Words>2726</Words>
  <Application>Microsoft Macintosh PowerPoint</Application>
  <PresentationFormat>On-screen Show (4:3)</PresentationFormat>
  <Paragraphs>251</Paragraphs>
  <Slides>26</Slides>
  <Notes>20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Slide 3</vt:lpstr>
      <vt:lpstr>Slide 4</vt:lpstr>
      <vt:lpstr>Slide 5</vt:lpstr>
      <vt:lpstr>Slide 6</vt:lpstr>
      <vt:lpstr>Slide 7</vt:lpstr>
      <vt:lpstr>Principii Operaţionale</vt:lpstr>
      <vt:lpstr>Slide 9</vt:lpstr>
      <vt:lpstr>Slide 10</vt:lpstr>
      <vt:lpstr>Slide 11</vt:lpstr>
      <vt:lpstr>Slide 12</vt:lpstr>
      <vt:lpstr>Exemple abilitati personale - 1</vt:lpstr>
      <vt:lpstr>Exemple abilitati personale - 2</vt:lpstr>
      <vt:lpstr>Exemple activitati fizice</vt:lpstr>
      <vt:lpstr>Voluntariat - exemple</vt:lpstr>
      <vt:lpstr>Voluntariat - exemple</vt:lpstr>
      <vt:lpstr>Aventura - exemple</vt:lpstr>
      <vt:lpstr>Ce urmeaza?</vt:lpstr>
      <vt:lpstr>Beneficii</vt:lpstr>
      <vt:lpstr>Slide 21</vt:lpstr>
      <vt:lpstr>Slide 22</vt:lpstr>
      <vt:lpstr>Slide 23</vt:lpstr>
      <vt:lpstr>RECUNOAŞTERE </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Award</dc:creator>
  <cp:lastModifiedBy>tavi</cp:lastModifiedBy>
  <cp:revision>361</cp:revision>
  <dcterms:created xsi:type="dcterms:W3CDTF">2013-07-13T07:26:54Z</dcterms:created>
  <dcterms:modified xsi:type="dcterms:W3CDTF">2017-02-24T08:46:57Z</dcterms:modified>
</cp:coreProperties>
</file>